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4"/>
    <p:sldMasterId id="2147483679" r:id="rId5"/>
  </p:sldMasterIdLst>
  <p:notesMasterIdLst>
    <p:notesMasterId r:id="rId15"/>
  </p:notesMasterIdLst>
  <p:handoutMasterIdLst>
    <p:handoutMasterId r:id="rId16"/>
  </p:handoutMasterIdLst>
  <p:sldIdLst>
    <p:sldId id="342" r:id="rId6"/>
    <p:sldId id="330" r:id="rId7"/>
    <p:sldId id="339" r:id="rId8"/>
    <p:sldId id="335" r:id="rId9"/>
    <p:sldId id="340" r:id="rId10"/>
    <p:sldId id="336" r:id="rId11"/>
    <p:sldId id="338" r:id="rId12"/>
    <p:sldId id="343" r:id="rId13"/>
    <p:sldId id="34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240" userDrawn="1">
          <p15:clr>
            <a:srgbClr val="A4A3A4"/>
          </p15:clr>
        </p15:guide>
        <p15:guide id="3" pos="7440" userDrawn="1">
          <p15:clr>
            <a:srgbClr val="A4A3A4"/>
          </p15:clr>
        </p15:guide>
        <p15:guide id="4" orient="horz" pos="3963" userDrawn="1">
          <p15:clr>
            <a:srgbClr val="A4A3A4"/>
          </p15:clr>
        </p15:guide>
        <p15:guide id="6" orient="horz" pos="1944" userDrawn="1">
          <p15:clr>
            <a:srgbClr val="A4A3A4"/>
          </p15:clr>
        </p15:guide>
        <p15:guide id="7" pos="1951" userDrawn="1">
          <p15:clr>
            <a:srgbClr val="A4A3A4"/>
          </p15:clr>
        </p15:guide>
        <p15:guide id="8" pos="3784" userDrawn="1">
          <p15:clr>
            <a:srgbClr val="A4A3A4"/>
          </p15:clr>
        </p15:guide>
        <p15:guide id="9" pos="5607" userDrawn="1">
          <p15:clr>
            <a:srgbClr val="A4A3A4"/>
          </p15:clr>
        </p15:guide>
        <p15:guide id="10" orient="horz" pos="432" userDrawn="1">
          <p15:clr>
            <a:srgbClr val="A4A3A4"/>
          </p15:clr>
        </p15:guide>
        <p15:guide id="11" orient="horz" pos="3083" userDrawn="1">
          <p15:clr>
            <a:srgbClr val="A4A3A4"/>
          </p15:clr>
        </p15:guide>
        <p15:guide id="13" orient="horz" pos="160" userDrawn="1">
          <p15:clr>
            <a:srgbClr val="A4A3A4"/>
          </p15:clr>
        </p15:guide>
        <p15:guide id="14" orient="horz" pos="216" userDrawn="1">
          <p15:clr>
            <a:srgbClr val="A4A3A4"/>
          </p15:clr>
        </p15:guide>
        <p15:guide id="15" orient="horz" pos="1344" userDrawn="1">
          <p15:clr>
            <a:srgbClr val="A4A3A4"/>
          </p15:clr>
        </p15:guide>
        <p15:guide id="16" orient="horz" pos="696" userDrawn="1">
          <p15:clr>
            <a:srgbClr val="A4A3A4"/>
          </p15:clr>
        </p15:guide>
        <p15:guide id="19" orient="horz" pos="1032" userDrawn="1">
          <p15:clr>
            <a:srgbClr val="A4A3A4"/>
          </p15:clr>
        </p15:guide>
        <p15:guide id="21" orient="horz" pos="3678" userDrawn="1">
          <p15:clr>
            <a:srgbClr val="A4A3A4"/>
          </p15:clr>
        </p15:guide>
        <p15:guide id="22" pos="5736" userDrawn="1">
          <p15:clr>
            <a:srgbClr val="A4A3A4"/>
          </p15:clr>
        </p15:guide>
        <p15:guide id="23" pos="2066" userDrawn="1">
          <p15:clr>
            <a:srgbClr val="A4A3A4"/>
          </p15:clr>
        </p15:guide>
        <p15:guide id="24" pos="3893" userDrawn="1">
          <p15:clr>
            <a:srgbClr val="A4A3A4"/>
          </p15:clr>
        </p15:guide>
        <p15:guide id="25" pos="4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CDC"/>
    <a:srgbClr val="CE543A"/>
    <a:srgbClr val="D3D54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587"/>
  </p:normalViewPr>
  <p:slideViewPr>
    <p:cSldViewPr snapToGrid="0" snapToObjects="1">
      <p:cViewPr varScale="1">
        <p:scale>
          <a:sx n="42" d="100"/>
          <a:sy n="42" d="100"/>
        </p:scale>
        <p:origin x="708" y="54"/>
      </p:cViewPr>
      <p:guideLst>
        <p:guide orient="horz" pos="816"/>
        <p:guide pos="240"/>
        <p:guide pos="7440"/>
        <p:guide orient="horz" pos="3963"/>
        <p:guide orient="horz" pos="1944"/>
        <p:guide pos="1951"/>
        <p:guide pos="3784"/>
        <p:guide pos="5607"/>
        <p:guide orient="horz" pos="432"/>
        <p:guide orient="horz" pos="3083"/>
        <p:guide orient="horz" pos="160"/>
        <p:guide orient="horz" pos="216"/>
        <p:guide orient="horz" pos="1344"/>
        <p:guide orient="horz" pos="696"/>
        <p:guide orient="horz" pos="1032"/>
        <p:guide orient="horz" pos="3678"/>
        <p:guide pos="5736"/>
        <p:guide pos="2066"/>
        <p:guide pos="3893"/>
        <p:guide pos="408"/>
      </p:guideLst>
    </p:cSldViewPr>
  </p:slideViewPr>
  <p:outlineViewPr>
    <p:cViewPr>
      <p:scale>
        <a:sx n="50" d="100"/>
        <a:sy n="50"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75" d="100"/>
          <a:sy n="75" d="100"/>
        </p:scale>
        <p:origin x="3104" y="1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1B593A-CC78-044B-86CC-B83CCEF596E5}" type="slidenum">
              <a:rPr lang="en-US" smtClean="0"/>
              <a:t>‹#›</a:t>
            </a:fld>
            <a:endParaRPr lang="en-US"/>
          </a:p>
        </p:txBody>
      </p:sp>
    </p:spTree>
    <p:extLst>
      <p:ext uri="{BB962C8B-B14F-4D97-AF65-F5344CB8AC3E}">
        <p14:creationId xmlns:p14="http://schemas.microsoft.com/office/powerpoint/2010/main" val="180530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B9341B-863C-A744-A7C1-910DC34059F8}" type="datetimeFigureOut">
              <a:rPr lang="en-US" smtClean="0"/>
              <a:t>7/31/2020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66D527-2864-C248-9962-CCEE39C6E3ED}" type="slidenum">
              <a:rPr lang="en-US" smtClean="0"/>
              <a:t>‹#›</a:t>
            </a:fld>
            <a:endParaRPr lang="en-US"/>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Design">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t="11621" b="19080"/>
          <a:stretch/>
        </p:blipFill>
        <p:spPr>
          <a:xfrm>
            <a:off x="2238" y="-35169"/>
            <a:ext cx="12189762" cy="5627077"/>
          </a:xfrm>
          <a:prstGeom prst="rect">
            <a:avLst/>
          </a:prstGeom>
        </p:spPr>
      </p:pic>
      <p:sp>
        <p:nvSpPr>
          <p:cNvPr id="4" name="Rectangle 18"/>
          <p:cNvSpPr/>
          <p:nvPr userDrawn="1"/>
        </p:nvSpPr>
        <p:spPr>
          <a:xfrm>
            <a:off x="0" y="-35169"/>
            <a:ext cx="9156879" cy="6616273"/>
          </a:xfrm>
          <a:custGeom>
            <a:avLst/>
            <a:gdLst>
              <a:gd name="connsiteX0" fmla="*/ 0 w 9889067"/>
              <a:gd name="connsiteY0" fmla="*/ 0 h 6858000"/>
              <a:gd name="connsiteX1" fmla="*/ 9889067 w 9889067"/>
              <a:gd name="connsiteY1" fmla="*/ 0 h 6858000"/>
              <a:gd name="connsiteX2" fmla="*/ 9889067 w 9889067"/>
              <a:gd name="connsiteY2" fmla="*/ 6858000 h 6858000"/>
              <a:gd name="connsiteX3" fmla="*/ 0 w 9889067"/>
              <a:gd name="connsiteY3" fmla="*/ 6858000 h 6858000"/>
              <a:gd name="connsiteX4" fmla="*/ 0 w 9889067"/>
              <a:gd name="connsiteY4" fmla="*/ 0 h 6858000"/>
              <a:gd name="connsiteX0" fmla="*/ 0 w 9889067"/>
              <a:gd name="connsiteY0" fmla="*/ 0 h 6858000"/>
              <a:gd name="connsiteX1" fmla="*/ 2658534 w 9889067"/>
              <a:gd name="connsiteY1" fmla="*/ 0 h 6858000"/>
              <a:gd name="connsiteX2" fmla="*/ 9889067 w 9889067"/>
              <a:gd name="connsiteY2" fmla="*/ 6858000 h 6858000"/>
              <a:gd name="connsiteX3" fmla="*/ 0 w 9889067"/>
              <a:gd name="connsiteY3" fmla="*/ 6858000 h 6858000"/>
              <a:gd name="connsiteX4" fmla="*/ 0 w 9889067"/>
              <a:gd name="connsiteY4" fmla="*/ 0 h 6858000"/>
              <a:gd name="connsiteX0" fmla="*/ 0 w 9889067"/>
              <a:gd name="connsiteY0" fmla="*/ 0 h 6858000"/>
              <a:gd name="connsiteX1" fmla="*/ 5198534 w 9889067"/>
              <a:gd name="connsiteY1" fmla="*/ 0 h 6858000"/>
              <a:gd name="connsiteX2" fmla="*/ 9889067 w 9889067"/>
              <a:gd name="connsiteY2" fmla="*/ 6858000 h 6858000"/>
              <a:gd name="connsiteX3" fmla="*/ 0 w 9889067"/>
              <a:gd name="connsiteY3" fmla="*/ 6858000 h 6858000"/>
              <a:gd name="connsiteX4" fmla="*/ 0 w 988906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89067" h="6858000">
                <a:moveTo>
                  <a:pt x="0" y="0"/>
                </a:moveTo>
                <a:lnTo>
                  <a:pt x="5198534" y="0"/>
                </a:lnTo>
                <a:lnTo>
                  <a:pt x="9889067" y="6858000"/>
                </a:lnTo>
                <a:lnTo>
                  <a:pt x="0" y="6858000"/>
                </a:lnTo>
                <a:lnTo>
                  <a:pt x="0" y="0"/>
                </a:lnTo>
                <a:close/>
              </a:path>
            </a:pathLst>
          </a:custGeom>
          <a:solidFill>
            <a:srgbClr val="000000">
              <a:alpha val="9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a:blip r:embed="rId3"/>
          <a:stretch>
            <a:fillRect/>
          </a:stretch>
        </p:blipFill>
        <p:spPr>
          <a:xfrm>
            <a:off x="-1" y="5410199"/>
            <a:ext cx="12192001" cy="1447800"/>
          </a:xfrm>
          <a:prstGeom prst="rect">
            <a:avLst/>
          </a:prstGeom>
        </p:spPr>
      </p:pic>
      <p:pic>
        <p:nvPicPr>
          <p:cNvPr id="7" name="Picture 6"/>
          <p:cNvPicPr>
            <a:picLocks noChangeAspect="1"/>
          </p:cNvPicPr>
          <p:nvPr userDrawn="1"/>
        </p:nvPicPr>
        <p:blipFill>
          <a:blip r:embed="rId4"/>
          <a:stretch>
            <a:fillRect/>
          </a:stretch>
        </p:blipFill>
        <p:spPr>
          <a:xfrm>
            <a:off x="9275233" y="5804959"/>
            <a:ext cx="2146300" cy="571500"/>
          </a:xfrm>
          <a:prstGeom prst="rect">
            <a:avLst/>
          </a:prstGeom>
        </p:spPr>
      </p:pic>
      <p:sp>
        <p:nvSpPr>
          <p:cNvPr id="8" name="Rectangle 7"/>
          <p:cNvSpPr/>
          <p:nvPr userDrawn="1"/>
        </p:nvSpPr>
        <p:spPr>
          <a:xfrm>
            <a:off x="9444014" y="6406409"/>
            <a:ext cx="2366986" cy="353943"/>
          </a:xfrm>
          <a:prstGeom prst="rect">
            <a:avLst/>
          </a:prstGeom>
        </p:spPr>
        <p:txBody>
          <a:bodyPr wrap="square" lIns="0" tIns="0" rIns="0">
            <a:spAutoFit/>
          </a:bodyPr>
          <a:lstStyle/>
          <a:p>
            <a:pPr>
              <a:lnSpc>
                <a:spcPts val="2400"/>
              </a:lnSpc>
            </a:pPr>
            <a:r>
              <a:rPr lang="en-US" sz="900" spc="100" dirty="0">
                <a:latin typeface="Frutiger LT Std 55 Roman" charset="0"/>
                <a:ea typeface="Frutiger LT Std 55 Roman" charset="0"/>
                <a:cs typeface="Frutiger LT Std 55 Roman" charset="0"/>
              </a:rPr>
              <a:t>PRIVATE AND CONFIDENTIAL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Cover Slide">
    <p:spTree>
      <p:nvGrpSpPr>
        <p:cNvPr id="1" name=""/>
        <p:cNvGrpSpPr/>
        <p:nvPr/>
      </p:nvGrpSpPr>
      <p:grpSpPr>
        <a:xfrm>
          <a:off x="0" y="0"/>
          <a:ext cx="0" cy="0"/>
          <a:chOff x="0" y="0"/>
          <a:chExt cx="0" cy="0"/>
        </a:xfrm>
      </p:grpSpPr>
      <p:sp>
        <p:nvSpPr>
          <p:cNvPr id="2" name="Text Placeholder 5"/>
          <p:cNvSpPr>
            <a:spLocks noGrp="1"/>
          </p:cNvSpPr>
          <p:nvPr>
            <p:ph type="body" sz="quarter" idx="10" hasCustomPrompt="1"/>
          </p:nvPr>
        </p:nvSpPr>
        <p:spPr>
          <a:xfrm>
            <a:off x="390525" y="328882"/>
            <a:ext cx="7942263" cy="512493"/>
          </a:xfrm>
          <a:prstGeom prst="rect">
            <a:avLst/>
          </a:prstGeom>
        </p:spPr>
        <p:txBody>
          <a:bodyPr lIns="0" tIns="0" rIns="0">
            <a:normAutofit/>
          </a:bodyPr>
          <a:lstStyle>
            <a:lvl1pPr marL="0" indent="0">
              <a:buNone/>
              <a:defRPr sz="3000">
                <a:solidFill>
                  <a:schemeClr val="tx2"/>
                </a:solidFill>
                <a:latin typeface="+mj-lt"/>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Title 30pt </a:t>
            </a:r>
            <a:r>
              <a:rPr lang="en-US" dirty="0" err="1"/>
              <a:t>Dinamit</a:t>
            </a:r>
            <a:r>
              <a:rPr lang="en-US" dirty="0"/>
              <a:t> Light</a:t>
            </a:r>
          </a:p>
        </p:txBody>
      </p:sp>
      <p:sp>
        <p:nvSpPr>
          <p:cNvPr id="3" name="Text Placeholder 9"/>
          <p:cNvSpPr>
            <a:spLocks noGrp="1"/>
          </p:cNvSpPr>
          <p:nvPr>
            <p:ph type="body" sz="quarter" idx="11" hasCustomPrompt="1"/>
          </p:nvPr>
        </p:nvSpPr>
        <p:spPr>
          <a:xfrm>
            <a:off x="390525" y="1148955"/>
            <a:ext cx="9194800" cy="787400"/>
          </a:xfrm>
          <a:prstGeom prst="rect">
            <a:avLst/>
          </a:prstGeom>
        </p:spPr>
        <p:txBody>
          <a:bodyPr lIns="0" tIns="0" rIns="0">
            <a:normAutofit/>
          </a:bodyPr>
          <a:lstStyle>
            <a:lvl1pPr marL="0" indent="0">
              <a:buNone/>
              <a:defRPr sz="2400" baseline="0">
                <a:solidFill>
                  <a:schemeClr val="accent6"/>
                </a:solidFil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Optional slide subtitle 24pts </a:t>
            </a:r>
            <a:r>
              <a:rPr lang="en-US" dirty="0" err="1"/>
              <a:t>Frutiger</a:t>
            </a:r>
            <a:r>
              <a:rPr lang="en-US" dirty="0"/>
              <a:t> Roman</a:t>
            </a:r>
          </a:p>
        </p:txBody>
      </p:sp>
      <p:sp>
        <p:nvSpPr>
          <p:cNvPr id="4" name="Content Placeholder 2"/>
          <p:cNvSpPr>
            <a:spLocks noGrp="1"/>
          </p:cNvSpPr>
          <p:nvPr>
            <p:ph sz="quarter" idx="13" hasCustomPrompt="1"/>
          </p:nvPr>
        </p:nvSpPr>
        <p:spPr>
          <a:xfrm>
            <a:off x="390525" y="2145791"/>
            <a:ext cx="11410950" cy="4297680"/>
          </a:xfrm>
          <a:prstGeom prst="rect">
            <a:avLst/>
          </a:prstGeom>
        </p:spPr>
        <p:txBody>
          <a:bodyPr lIns="0" tIns="0" rIns="0" bIns="0">
            <a:noAutofit/>
          </a:bodyPr>
          <a:lstStyle>
            <a:lvl1pPr marL="0" indent="0">
              <a:lnSpc>
                <a:spcPts val="2400"/>
              </a:lnSpc>
              <a:spcAft>
                <a:spcPts val="800"/>
              </a:spcAft>
              <a:buClr>
                <a:schemeClr val="tx2"/>
              </a:buClr>
              <a:buFont typeface="Arial" charset="0"/>
              <a:buNone/>
              <a:defRPr sz="2100"/>
            </a:lvl1pPr>
            <a:lvl2pPr marL="800100" indent="-342900">
              <a:lnSpc>
                <a:spcPts val="2400"/>
              </a:lnSpc>
              <a:spcAft>
                <a:spcPts val="800"/>
              </a:spcAft>
              <a:buClr>
                <a:schemeClr val="tx2"/>
              </a:buClr>
              <a:buFont typeface="Arial" charset="0"/>
              <a:buChar char="•"/>
              <a:defRPr sz="2100"/>
            </a:lvl2pPr>
            <a:lvl3pPr>
              <a:defRPr sz="1800"/>
            </a:lvl3pPr>
          </a:lstStyle>
          <a:p>
            <a:pPr>
              <a:lnSpc>
                <a:spcPts val="2400"/>
              </a:lnSpc>
              <a:spcAft>
                <a:spcPts val="800"/>
              </a:spcAft>
            </a:pPr>
            <a:r>
              <a:rPr lang="en-US" sz="2100" dirty="0">
                <a:latin typeface="Frutiger LT Std 55 Roman" charset="0"/>
                <a:ea typeface="Frutiger LT Std 55 Roman" charset="0"/>
                <a:cs typeface="Frutiger LT Std 55 Roman" charset="0"/>
              </a:rPr>
              <a:t>Level 1 for paragraph style – </a:t>
            </a:r>
            <a:r>
              <a:rPr lang="en-US" sz="2100" dirty="0" err="1">
                <a:latin typeface="Frutiger LT Std 55 Roman" charset="0"/>
                <a:ea typeface="Frutiger LT Std 55 Roman" charset="0"/>
                <a:cs typeface="Frutiger LT Std 55 Roman" charset="0"/>
              </a:rPr>
              <a:t>Frutiger</a:t>
            </a:r>
            <a:r>
              <a:rPr lang="en-US" sz="2100" dirty="0">
                <a:latin typeface="Frutiger LT Std 55 Roman" charset="0"/>
                <a:ea typeface="Frutiger LT Std 55 Roman" charset="0"/>
                <a:cs typeface="Frutiger LT Std 55 Roman" charset="0"/>
              </a:rPr>
              <a:t> Roman 21 pts. Lorem ipsum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elit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sed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diam</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nonummy</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nibh</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euismod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tincidunt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ut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laoreet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dolore</a:t>
            </a:r>
            <a:r>
              <a:rPr lang="en-US" sz="2100" dirty="0">
                <a:latin typeface="Frutiger LT Std 55 Roman" charset="0"/>
                <a:ea typeface="Frutiger LT Std 55 Roman" charset="0"/>
                <a:cs typeface="Frutiger LT Std 55 Roman" charset="0"/>
              </a:rPr>
              <a:t> magna.</a:t>
            </a:r>
          </a:p>
          <a:p>
            <a:pPr marL="342900"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Level 2 bullet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elit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sed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diam</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nonummy</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nibh</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euismod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tincidunt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ut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laoreet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dolore</a:t>
            </a:r>
            <a:r>
              <a:rPr lang="en-US" sz="2100" dirty="0">
                <a:latin typeface="Frutiger LT Std 55 Roman" charset="0"/>
                <a:ea typeface="Frutiger LT Std 55 Roman" charset="0"/>
                <a:cs typeface="Frutiger LT Std 55 Roman" charset="0"/>
              </a:rPr>
              <a:t> magna</a:t>
            </a:r>
          </a:p>
          <a:p>
            <a:pPr marL="800100" lvl="1"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Level 3 bullet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elit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sed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diam</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nonummy</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nibh</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euismod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tincidunt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ut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laoreet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dolore</a:t>
            </a:r>
            <a:r>
              <a:rPr lang="en-US" sz="2100" dirty="0">
                <a:latin typeface="Frutiger LT Std 55 Roman" charset="0"/>
                <a:ea typeface="Frutiger LT Std 55 Roman" charset="0"/>
                <a:cs typeface="Frutiger LT Std 55 Roman" charset="0"/>
              </a:rPr>
              <a:t> magna.</a:t>
            </a:r>
          </a:p>
          <a:p>
            <a:pPr marL="342900"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Level 3 bullet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a:t>
            </a:r>
          </a:p>
          <a:p>
            <a:pPr marL="342900"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If too much text is entered into the content area, font size and line spacing are automatically reduced to fit. However, for legibility and consistency, avoid adding too much copy to one slide.</a:t>
            </a:r>
          </a:p>
        </p:txBody>
      </p:sp>
      <p:pic>
        <p:nvPicPr>
          <p:cNvPr id="5" name="Picture 4"/>
          <p:cNvPicPr>
            <a:picLocks noChangeAspect="1"/>
          </p:cNvPicPr>
          <p:nvPr userDrawn="1"/>
        </p:nvPicPr>
        <p:blipFill>
          <a:blip r:embed="rId2"/>
          <a:stretch>
            <a:fillRect/>
          </a:stretch>
        </p:blipFill>
        <p:spPr>
          <a:xfrm>
            <a:off x="9829800" y="320675"/>
            <a:ext cx="1981200" cy="520700"/>
          </a:xfrm>
          <a:prstGeom prst="rect">
            <a:avLst/>
          </a:prstGeom>
        </p:spPr>
      </p:pic>
      <p:sp>
        <p:nvSpPr>
          <p:cNvPr id="6" name="TextBox 5">
            <a:extLst>
              <a:ext uri="{FF2B5EF4-FFF2-40B4-BE49-F238E27FC236}">
                <a16:creationId xmlns:a16="http://schemas.microsoft.com/office/drawing/2014/main" id="{1431A1F7-8E85-487F-A675-79FFE8C368C7}"/>
              </a:ext>
            </a:extLst>
          </p:cNvPr>
          <p:cNvSpPr txBox="1"/>
          <p:nvPr userDrawn="1"/>
        </p:nvSpPr>
        <p:spPr>
          <a:xfrm>
            <a:off x="6341165" y="6496494"/>
            <a:ext cx="5469835" cy="169277"/>
          </a:xfrm>
          <a:prstGeom prst="rect">
            <a:avLst/>
          </a:prstGeom>
          <a:noFill/>
        </p:spPr>
        <p:txBody>
          <a:bodyPr wrap="square" lIns="0" tIns="0" rIns="0" rtlCol="0">
            <a:spAutoFit/>
          </a:bodyPr>
          <a:lstStyle/>
          <a:p>
            <a:pPr algn="r"/>
            <a:r>
              <a:rPr lang="en-US" sz="800" spc="50" dirty="0">
                <a:latin typeface="Frutiger LT Std 55 Roman" charset="0"/>
                <a:ea typeface="Frutiger LT Std 55 Roman" charset="0"/>
                <a:cs typeface="Frutiger LT Std 55 Roman" charset="0"/>
              </a:rPr>
              <a:t>STAMP DUTY; LEGAL BASIS |  </a:t>
            </a:r>
            <a:fld id="{E013FE6C-C39C-1146-9F64-418B91FE6717}" type="slidenum">
              <a:rPr lang="en-US" sz="800" smtClean="0">
                <a:latin typeface="Frutiger LT Std 55 Roman" charset="0"/>
                <a:ea typeface="Frutiger LT Std 55 Roman" charset="0"/>
                <a:cs typeface="Frutiger LT Std 55 Roman" charset="0"/>
              </a:rPr>
              <a:pPr/>
              <a:t>‹#›</a:t>
            </a:fld>
            <a:endParaRPr lang="en-US" sz="800" spc="50" dirty="0">
              <a:latin typeface="Frutiger LT Std 55 Roman" charset="0"/>
              <a:ea typeface="Frutiger LT Std 55 Roman" charset="0"/>
              <a:cs typeface="Frutiger LT Std 55 Roman" charset="0"/>
            </a:endParaRPr>
          </a:p>
        </p:txBody>
      </p:sp>
    </p:spTree>
    <p:extLst>
      <p:ext uri="{BB962C8B-B14F-4D97-AF65-F5344CB8AC3E}">
        <p14:creationId xmlns:p14="http://schemas.microsoft.com/office/powerpoint/2010/main" val="1802223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 with Header/Footer">
    <p:spTree>
      <p:nvGrpSpPr>
        <p:cNvPr id="1" name=""/>
        <p:cNvGrpSpPr/>
        <p:nvPr/>
      </p:nvGrpSpPr>
      <p:grpSpPr>
        <a:xfrm>
          <a:off x="0" y="0"/>
          <a:ext cx="0" cy="0"/>
          <a:chOff x="0" y="0"/>
          <a:chExt cx="0" cy="0"/>
        </a:xfrm>
      </p:grpSpPr>
      <p:sp>
        <p:nvSpPr>
          <p:cNvPr id="2" name="Rectangle 1"/>
          <p:cNvSpPr/>
          <p:nvPr userDrawn="1"/>
        </p:nvSpPr>
        <p:spPr>
          <a:xfrm>
            <a:off x="807470" y="1395866"/>
            <a:ext cx="4050508" cy="3739485"/>
          </a:xfrm>
          <a:prstGeom prst="rect">
            <a:avLst/>
          </a:prstGeom>
        </p:spPr>
        <p:txBody>
          <a:bodyPr wrap="square" lIns="0" tIns="0" rIns="0">
            <a:spAutoFit/>
          </a:bodyPr>
          <a:lstStyle/>
          <a:p>
            <a:pPr algn="just"/>
            <a:r>
              <a:rPr lang="en-GB" sz="1200" b="1" dirty="0">
                <a:solidFill>
                  <a:srgbClr val="CE543A"/>
                </a:solidFill>
                <a:ea typeface="Frutiger LT Std 55 Roman" charset="0"/>
                <a:cs typeface="Frutiger LT Std 55 Roman" charset="0"/>
              </a:rPr>
              <a:t>Disclaimer</a:t>
            </a:r>
          </a:p>
          <a:p>
            <a:pPr algn="just"/>
            <a:endParaRPr lang="en-GB" sz="700" b="1" dirty="0">
              <a:solidFill>
                <a:srgbClr val="CE543A"/>
              </a:solidFill>
              <a:ea typeface="Frutiger LT Std 55 Roman" charset="0"/>
              <a:cs typeface="Frutiger LT Std 55 Roman" charset="0"/>
            </a:endParaRPr>
          </a:p>
          <a:p>
            <a:pPr algn="just"/>
            <a:r>
              <a:rPr lang="en-GB" sz="900" dirty="0" err="1">
                <a:latin typeface="Frutiger LT Std 55 Roman" charset="0"/>
                <a:ea typeface="Frutiger LT Std 55 Roman" charset="0"/>
                <a:cs typeface="Frutiger LT Std 55 Roman" charset="0"/>
              </a:rPr>
              <a:t>Aluko</a:t>
            </a:r>
            <a:r>
              <a:rPr lang="en-GB" sz="900" dirty="0">
                <a:latin typeface="Frutiger LT Std 55 Roman" charset="0"/>
                <a:ea typeface="Frutiger LT Std 55 Roman" charset="0"/>
                <a:cs typeface="Frutiger LT Std 55 Roman" charset="0"/>
              </a:rPr>
              <a:t> &amp; </a:t>
            </a:r>
            <a:r>
              <a:rPr lang="en-GB" sz="900" dirty="0" err="1">
                <a:latin typeface="Frutiger LT Std 55 Roman" charset="0"/>
                <a:ea typeface="Frutiger LT Std 55 Roman" charset="0"/>
                <a:cs typeface="Frutiger LT Std 55 Roman" charset="0"/>
              </a:rPr>
              <a:t>Oyebode</a:t>
            </a:r>
            <a:r>
              <a:rPr lang="en-GB" sz="900" dirty="0">
                <a:latin typeface="Frutiger LT Std 55 Roman" charset="0"/>
                <a:ea typeface="Frutiger LT Std 55 Roman" charset="0"/>
                <a:cs typeface="Frutiger LT Std 55 Roman" charset="0"/>
              </a:rPr>
              <a:t> (the Firm) owns all copyrights and similar rights in the contents of this presentation; all rights in the contents of this presentation are reserved to the firm and all trademarks, logos and brands displayed in this presentation are either owned by the firm or licensed to it and must not be reproduced without its consent. Unauthorized copying is illegal. The contents of this presentation, either in whole or in part, may not be reproduced, stored in a data retrieval system or transmitted in any form or by any means, electronic, mechanical photocopying or otherwise without the written consent of the Firm. </a:t>
            </a:r>
          </a:p>
          <a:p>
            <a:pPr algn="just"/>
            <a:endParaRPr lang="en-GB" sz="900" dirty="0">
              <a:latin typeface="Frutiger LT Std 55 Roman" charset="0"/>
              <a:ea typeface="Frutiger LT Std 55 Roman" charset="0"/>
              <a:cs typeface="Frutiger LT Std 55 Roman" charset="0"/>
            </a:endParaRPr>
          </a:p>
          <a:p>
            <a:pPr algn="just"/>
            <a:r>
              <a:rPr lang="en-GB" sz="900" dirty="0">
                <a:latin typeface="Frutiger LT Std 55 Roman" charset="0"/>
                <a:ea typeface="Frutiger LT Std 55 Roman" charset="0"/>
                <a:cs typeface="Frutiger LT Std 55 Roman" charset="0"/>
              </a:rPr>
              <a:t>The views and opinions contained in this presentation are those of the presenter and should not be considered as independent legal advice to be relied upon for any purpose whatsoever. The Firm accepts no liability for the consequences of any reliance placed on the contents of this presentation. The views, opinions and statements contained herein should not be relied upon for any personal, legal, contractual or financial or other decisions or possible gain. The information, opinions or views expressed in this presentation may include inaccuracies or typographical errors. The firm accepts no liability for any errors in any of the views expressed herein. </a:t>
            </a:r>
          </a:p>
          <a:p>
            <a:pPr algn="just"/>
            <a:endParaRPr lang="en-GB" sz="900" dirty="0">
              <a:latin typeface="Frutiger LT Std 55 Roman" charset="0"/>
              <a:ea typeface="Frutiger LT Std 55 Roman" charset="0"/>
              <a:cs typeface="Frutiger LT Std 55 Roman" charset="0"/>
            </a:endParaRPr>
          </a:p>
          <a:p>
            <a:pPr algn="just"/>
            <a:r>
              <a:rPr lang="en-GB" sz="900" dirty="0">
                <a:latin typeface="Frutiger LT Std 55 Roman" charset="0"/>
                <a:ea typeface="Frutiger LT Std 55 Roman" charset="0"/>
                <a:cs typeface="Frutiger LT Std 55 Roman" charset="0"/>
              </a:rPr>
              <a:t>If you are not the intended recipient(s), please contact </a:t>
            </a:r>
            <a:r>
              <a:rPr lang="en-GB" sz="900" dirty="0" err="1">
                <a:latin typeface="Frutiger LT Std 55 Roman" charset="0"/>
                <a:ea typeface="Frutiger LT Std 55 Roman" charset="0"/>
                <a:cs typeface="Frutiger LT Std 55 Roman" charset="0"/>
              </a:rPr>
              <a:t>Aluko</a:t>
            </a:r>
            <a:r>
              <a:rPr lang="en-GB" sz="900" dirty="0">
                <a:latin typeface="Frutiger LT Std 55 Roman" charset="0"/>
                <a:ea typeface="Frutiger LT Std 55 Roman" charset="0"/>
                <a:cs typeface="Frutiger LT Std 55 Roman" charset="0"/>
              </a:rPr>
              <a:t> &amp; </a:t>
            </a:r>
            <a:r>
              <a:rPr lang="en-GB" sz="900" dirty="0" err="1">
                <a:latin typeface="Frutiger LT Std 55 Roman" charset="0"/>
                <a:ea typeface="Frutiger LT Std 55 Roman" charset="0"/>
                <a:cs typeface="Frutiger LT Std 55 Roman" charset="0"/>
              </a:rPr>
              <a:t>Oyebode</a:t>
            </a:r>
            <a:r>
              <a:rPr lang="en-GB" sz="900" dirty="0">
                <a:latin typeface="Frutiger LT Std 55 Roman" charset="0"/>
                <a:ea typeface="Frutiger LT Std 55 Roman" charset="0"/>
                <a:cs typeface="Frutiger LT Std 55 Roman" charset="0"/>
              </a:rPr>
              <a:t> via telephone (+234 1 4628360) or e-mail (</a:t>
            </a:r>
            <a:r>
              <a:rPr lang="en-GB" sz="900" dirty="0">
                <a:solidFill>
                  <a:srgbClr val="CE543A"/>
                </a:solidFill>
                <a:latin typeface="Frutiger LT Std 55 Roman" charset="0"/>
                <a:ea typeface="Frutiger LT Std 55 Roman" charset="0"/>
                <a:cs typeface="Frutiger LT Std 55 Roman" charset="0"/>
              </a:rPr>
              <a:t>ao@aluko-oyebode.com</a:t>
            </a:r>
            <a:r>
              <a:rPr lang="en-GB" sz="900" dirty="0">
                <a:latin typeface="Frutiger LT Std 55 Roman" charset="0"/>
                <a:ea typeface="Frutiger LT Std 55 Roman" charset="0"/>
                <a:cs typeface="Frutiger LT Std 55 Roman" charset="0"/>
              </a:rPr>
              <a:t>). For further information about </a:t>
            </a:r>
            <a:r>
              <a:rPr lang="en-GB" sz="900" dirty="0" err="1">
                <a:latin typeface="Frutiger LT Std 55 Roman" charset="0"/>
                <a:ea typeface="Frutiger LT Std 55 Roman" charset="0"/>
                <a:cs typeface="Frutiger LT Std 55 Roman" charset="0"/>
              </a:rPr>
              <a:t>Aluko</a:t>
            </a:r>
            <a:r>
              <a:rPr lang="en-GB" sz="900" dirty="0">
                <a:latin typeface="Frutiger LT Std 55 Roman" charset="0"/>
                <a:ea typeface="Frutiger LT Std 55 Roman" charset="0"/>
                <a:cs typeface="Frutiger LT Std 55 Roman" charset="0"/>
              </a:rPr>
              <a:t> &amp; </a:t>
            </a:r>
            <a:r>
              <a:rPr lang="en-GB" sz="900" dirty="0" err="1">
                <a:latin typeface="Frutiger LT Std 55 Roman" charset="0"/>
                <a:ea typeface="Frutiger LT Std 55 Roman" charset="0"/>
                <a:cs typeface="Frutiger LT Std 55 Roman" charset="0"/>
              </a:rPr>
              <a:t>Oyebode</a:t>
            </a:r>
            <a:r>
              <a:rPr lang="en-GB" sz="900" dirty="0">
                <a:latin typeface="Frutiger LT Std 55 Roman" charset="0"/>
                <a:ea typeface="Frutiger LT Std 55 Roman" charset="0"/>
                <a:cs typeface="Frutiger LT Std 55 Roman" charset="0"/>
              </a:rPr>
              <a:t>, please visit our website at </a:t>
            </a:r>
            <a:r>
              <a:rPr lang="en-GB" sz="900" dirty="0">
                <a:solidFill>
                  <a:srgbClr val="CE543A"/>
                </a:solidFill>
                <a:latin typeface="Frutiger LT Std 55 Roman" charset="0"/>
                <a:ea typeface="Frutiger LT Std 55 Roman" charset="0"/>
                <a:cs typeface="Frutiger LT Std 55 Roman" charset="0"/>
              </a:rPr>
              <a:t>www.aluko-oyebode.com.</a:t>
            </a:r>
          </a:p>
        </p:txBody>
      </p:sp>
      <p:pic>
        <p:nvPicPr>
          <p:cNvPr id="3" name="Picture 2"/>
          <p:cNvPicPr>
            <a:picLocks noChangeAspect="1"/>
          </p:cNvPicPr>
          <p:nvPr userDrawn="1"/>
        </p:nvPicPr>
        <p:blipFill rotWithShape="1">
          <a:blip r:embed="rId2"/>
          <a:srcRect t="1" r="25803" b="-2"/>
          <a:stretch/>
        </p:blipFill>
        <p:spPr>
          <a:xfrm>
            <a:off x="807470" y="5161947"/>
            <a:ext cx="1897093" cy="6764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43505"/>
      </p:ext>
    </p:extLst>
  </p:cSld>
  <p:clrMap bg1="lt1" tx1="dk1" bg2="lt2" tx2="dk2" accent1="accent1" accent2="accent2" accent3="accent3" accent4="accent4" accent5="accent5" accent6="accent6" hlink="hlink" folHlink="folHlink"/>
  <p:sldLayoutIdLst>
    <p:sldLayoutId id="2147483695" r:id="rId1"/>
    <p:sldLayoutId id="2147483658" r:id="rId2"/>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stretch>
            <a:fillRect/>
          </a:stretch>
        </p:blipFill>
        <p:spPr>
          <a:xfrm>
            <a:off x="9829800" y="320675"/>
            <a:ext cx="1981200" cy="520700"/>
          </a:xfrm>
          <a:prstGeom prst="rect">
            <a:avLst/>
          </a:prstGeom>
        </p:spPr>
      </p:pic>
    </p:spTree>
    <p:extLst>
      <p:ext uri="{BB962C8B-B14F-4D97-AF65-F5344CB8AC3E}">
        <p14:creationId xmlns:p14="http://schemas.microsoft.com/office/powerpoint/2010/main" val="417062844"/>
      </p:ext>
    </p:extLst>
  </p:cSld>
  <p:clrMap bg1="lt1" tx1="dk1" bg2="lt2" tx2="dk2" accent1="accent1" accent2="accent2" accent3="accent3" accent4="accent4" accent5="accent5" accent6="accent6" hlink="hlink" folHlink="folHlink"/>
  <p:sldLayoutIdLst>
    <p:sldLayoutId id="2147483694" r:id="rId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hyperlink" Target="mailto:Olagoke.Kuye@aluko-oyebode.com" TargetMode="External"/><Relationship Id="rId1" Type="http://schemas.openxmlformats.org/officeDocument/2006/relationships/slideLayout" Target="../slideLayouts/slideLayout2.xml"/><Relationship Id="rId6" Type="http://schemas.openxmlformats.org/officeDocument/2006/relationships/hyperlink" Target="mailto:Oghogho.Makinde@aluko-oyebode.com" TargetMode="External"/><Relationship Id="rId5" Type="http://schemas.openxmlformats.org/officeDocument/2006/relationships/image" Target="../media/image7.png"/><Relationship Id="rId4" Type="http://schemas.openxmlformats.org/officeDocument/2006/relationships/hyperlink" Target="mailto:Jesutofunmi.Olabenjo@aluko-oyebode.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2A17F42-F212-454A-BB6E-50F03EB6C094}"/>
              </a:ext>
            </a:extLst>
          </p:cNvPr>
          <p:cNvSpPr txBox="1"/>
          <p:nvPr/>
        </p:nvSpPr>
        <p:spPr>
          <a:xfrm>
            <a:off x="663027" y="2251619"/>
            <a:ext cx="4720343" cy="921763"/>
          </a:xfrm>
          <a:prstGeom prst="rect">
            <a:avLst/>
          </a:prstGeom>
          <a:noFill/>
        </p:spPr>
        <p:txBody>
          <a:bodyPr wrap="square" lIns="0" tIns="0" rIns="0" rtlCol="0" anchor="b" anchorCtr="0">
            <a:noAutofit/>
          </a:bodyPr>
          <a:lstStyle/>
          <a:p>
            <a:r>
              <a:rPr lang="en-GB" sz="4000" dirty="0">
                <a:solidFill>
                  <a:schemeClr val="accent4"/>
                </a:solidFill>
                <a:latin typeface="+mj-lt"/>
              </a:rPr>
              <a:t>Stamp Duty</a:t>
            </a:r>
            <a:endParaRPr lang="en-US" sz="4000" dirty="0">
              <a:solidFill>
                <a:schemeClr val="accent4"/>
              </a:solidFill>
              <a:latin typeface="+mj-lt"/>
              <a:ea typeface="Dinamit Light" charset="0"/>
              <a:cs typeface="Dinamit Light" charset="0"/>
            </a:endParaRPr>
          </a:p>
        </p:txBody>
      </p:sp>
      <p:pic>
        <p:nvPicPr>
          <p:cNvPr id="3" name="Picture 2">
            <a:extLst>
              <a:ext uri="{FF2B5EF4-FFF2-40B4-BE49-F238E27FC236}">
                <a16:creationId xmlns:a16="http://schemas.microsoft.com/office/drawing/2014/main" id="{88C3253E-A694-492F-B12F-BBF000EB9DBD}"/>
              </a:ext>
            </a:extLst>
          </p:cNvPr>
          <p:cNvPicPr>
            <a:picLocks noChangeAspect="1"/>
          </p:cNvPicPr>
          <p:nvPr/>
        </p:nvPicPr>
        <p:blipFill>
          <a:blip r:embed="rId2"/>
          <a:stretch>
            <a:fillRect/>
          </a:stretch>
        </p:blipFill>
        <p:spPr>
          <a:xfrm>
            <a:off x="679869" y="3684619"/>
            <a:ext cx="2556820" cy="67641"/>
          </a:xfrm>
          <a:prstGeom prst="rect">
            <a:avLst/>
          </a:prstGeom>
        </p:spPr>
      </p:pic>
      <p:sp>
        <p:nvSpPr>
          <p:cNvPr id="4" name="Rectangle 3">
            <a:extLst>
              <a:ext uri="{FF2B5EF4-FFF2-40B4-BE49-F238E27FC236}">
                <a16:creationId xmlns:a16="http://schemas.microsoft.com/office/drawing/2014/main" id="{8DA36465-C7E7-4271-AA19-A25B9B2E3773}"/>
              </a:ext>
            </a:extLst>
          </p:cNvPr>
          <p:cNvSpPr/>
          <p:nvPr/>
        </p:nvSpPr>
        <p:spPr>
          <a:xfrm>
            <a:off x="663027" y="4426077"/>
            <a:ext cx="4348579" cy="719611"/>
          </a:xfrm>
          <a:prstGeom prst="rect">
            <a:avLst/>
          </a:prstGeom>
        </p:spPr>
        <p:txBody>
          <a:bodyPr wrap="square" lIns="0" tIns="0" rIns="0">
            <a:normAutofit/>
          </a:bodyPr>
          <a:lstStyle/>
          <a:p>
            <a:pPr>
              <a:lnSpc>
                <a:spcPts val="2400"/>
              </a:lnSpc>
            </a:pPr>
            <a:r>
              <a:rPr lang="en-US" b="1" dirty="0">
                <a:solidFill>
                  <a:schemeClr val="bg1"/>
                </a:solidFill>
                <a:latin typeface="Frutiger LT Std 65" charset="0"/>
                <a:ea typeface="Frutiger LT Std 65" charset="0"/>
                <a:cs typeface="Frutiger LT Std 65" charset="0"/>
              </a:rPr>
              <a:t>Oghogho Makinde</a:t>
            </a:r>
          </a:p>
          <a:p>
            <a:pPr>
              <a:lnSpc>
                <a:spcPts val="2400"/>
              </a:lnSpc>
            </a:pPr>
            <a:r>
              <a:rPr lang="en-US" b="1" dirty="0">
                <a:solidFill>
                  <a:schemeClr val="bg1"/>
                </a:solidFill>
                <a:latin typeface="Frutiger LT Std 65" charset="0"/>
                <a:ea typeface="Frutiger LT Std 65" charset="0"/>
                <a:cs typeface="Frutiger LT Std 65" charset="0"/>
              </a:rPr>
              <a:t>Partner, Aluko &amp; Oyebode</a:t>
            </a:r>
          </a:p>
        </p:txBody>
      </p:sp>
    </p:spTree>
    <p:extLst>
      <p:ext uri="{BB962C8B-B14F-4D97-AF65-F5344CB8AC3E}">
        <p14:creationId xmlns:p14="http://schemas.microsoft.com/office/powerpoint/2010/main" val="4070145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GB" sz="2300" dirty="0">
                <a:ea typeface="Calibri" panose="020F0502020204030204" pitchFamily="34" charset="0"/>
                <a:cs typeface="Calibri" panose="020F0502020204030204" pitchFamily="34" charset="0"/>
              </a:rPr>
              <a:t>Stamp Duty; Legal Basis</a:t>
            </a:r>
            <a:endParaRPr lang="en-GB" sz="2300" dirty="0"/>
          </a:p>
        </p:txBody>
      </p:sp>
      <p:sp>
        <p:nvSpPr>
          <p:cNvPr id="3" name="Text Placeholder 2"/>
          <p:cNvSpPr>
            <a:spLocks noGrp="1"/>
          </p:cNvSpPr>
          <p:nvPr>
            <p:ph type="body" sz="quarter" idx="11"/>
          </p:nvPr>
        </p:nvSpPr>
        <p:spPr>
          <a:xfrm>
            <a:off x="390525" y="1148955"/>
            <a:ext cx="9194800" cy="512493"/>
          </a:xfrm>
        </p:spPr>
        <p:txBody>
          <a:bodyPr>
            <a:normAutofit/>
          </a:bodyPr>
          <a:lstStyle/>
          <a:p>
            <a:r>
              <a:rPr lang="en-US" sz="2000" dirty="0"/>
              <a:t>Stamp Duty Act </a:t>
            </a:r>
            <a:endParaRPr lang="en-GB" sz="2000" dirty="0"/>
          </a:p>
          <a:p>
            <a:endParaRPr lang="en-GB" dirty="0"/>
          </a:p>
        </p:txBody>
      </p:sp>
      <p:sp>
        <p:nvSpPr>
          <p:cNvPr id="4" name="Content Placeholder 3"/>
          <p:cNvSpPr>
            <a:spLocks noGrp="1"/>
          </p:cNvSpPr>
          <p:nvPr>
            <p:ph sz="quarter" idx="13"/>
          </p:nvPr>
        </p:nvSpPr>
        <p:spPr>
          <a:xfrm>
            <a:off x="390525" y="1828801"/>
            <a:ext cx="11410950" cy="1803042"/>
          </a:xfrm>
        </p:spPr>
        <p:txBody>
          <a:bodyPr/>
          <a:lstStyle/>
          <a:p>
            <a:pPr marL="463550" marR="0" lvl="0" indent="-463550" algn="just" fontAlgn="ctr">
              <a:lnSpc>
                <a:spcPct val="100000"/>
              </a:lnSpc>
              <a:spcBef>
                <a:spcPts val="0"/>
              </a:spcBef>
              <a:spcAft>
                <a:spcPts val="0"/>
              </a:spcAft>
              <a:buFont typeface="Arial" panose="020B0604020202020204" pitchFamily="34" charset="0"/>
              <a:buChar char="•"/>
            </a:pP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Stamp duty is a tax payable on instruments executed in respect of transactions in Nigeria (Section 4 of the Stamp Duties Act, Cap </a:t>
            </a:r>
            <a:r>
              <a:rPr lang="en-GB" sz="1400" dirty="0">
                <a:solidFill>
                  <a:srgbClr val="000000"/>
                </a:solidFill>
                <a:latin typeface="Frutiger LT Std 55 Roman" panose="020B0602020204020204" pitchFamily="34" charset="0"/>
                <a:ea typeface="Calibri" panose="020F0502020204030204" pitchFamily="34" charset="0"/>
                <a:cs typeface="Arial" panose="020B0604020202020204" pitchFamily="34" charset="0"/>
              </a:rPr>
              <a:t>S8 Laws of the Federation of Nigeria 2004</a:t>
            </a: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 (as amended)); such instruments include agreements, leases, deeds, promissory notes, insurances etc.;</a:t>
            </a:r>
          </a:p>
          <a:p>
            <a:pPr marL="463550" marR="0" lvl="0" indent="-463550" algn="just" fontAlgn="ctr">
              <a:lnSpc>
                <a:spcPct val="100000"/>
              </a:lnSpc>
              <a:spcBef>
                <a:spcPts val="0"/>
              </a:spcBef>
              <a:spcAft>
                <a:spcPts val="0"/>
              </a:spcAft>
            </a:pPr>
            <a:endParaRPr lang="en-US" sz="1400" dirty="0">
              <a:solidFill>
                <a:srgbClr val="000000"/>
              </a:solidFill>
              <a:latin typeface="Frutiger LT Std 55 Roman" panose="020B0602020204020204" pitchFamily="34" charset="0"/>
              <a:ea typeface="Proxima Nova A"/>
              <a:cs typeface="Frutiger LT Std 55 Roman" panose="020B0602020204020204" pitchFamily="34" charset="0"/>
            </a:endParaRPr>
          </a:p>
          <a:p>
            <a:pPr marL="463550" marR="0" lvl="0" indent="-463550" algn="just" fontAlgn="ctr">
              <a:lnSpc>
                <a:spcPct val="100000"/>
              </a:lnSpc>
              <a:spcBef>
                <a:spcPts val="0"/>
              </a:spcBef>
              <a:spcAft>
                <a:spcPts val="0"/>
              </a:spcAft>
              <a:buFont typeface="Arial" panose="020B0604020202020204" pitchFamily="34" charset="0"/>
              <a:buChar char="•"/>
            </a:pP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Stamp duty is chargeable in two ways: (a) ad valorem stamp duty: where the stamp duty payable is a percentage of the value of an instrument; or (b) nominal stamp duty/ flat rate i.e. N500;</a:t>
            </a:r>
          </a:p>
          <a:p>
            <a:pPr marL="463550" marR="0" lvl="0" indent="-463550" algn="just" fontAlgn="ctr">
              <a:lnSpc>
                <a:spcPct val="100000"/>
              </a:lnSpc>
              <a:spcBef>
                <a:spcPts val="0"/>
              </a:spcBef>
              <a:spcAft>
                <a:spcPts val="0"/>
              </a:spcAft>
            </a:pPr>
            <a:endParaRPr lang="en-US" sz="1400" dirty="0">
              <a:solidFill>
                <a:srgbClr val="000000"/>
              </a:solidFill>
              <a:latin typeface="Frutiger LT Std 55 Roman" panose="020B0602020204020204" pitchFamily="34" charset="0"/>
              <a:ea typeface="Proxima Nova A"/>
              <a:cs typeface="Frutiger LT Std 55 Roman" panose="020B0602020204020204" pitchFamily="34" charset="0"/>
            </a:endParaRPr>
          </a:p>
          <a:p>
            <a:pPr marL="463550" marR="0" lvl="0" indent="-463550" algn="just" fontAlgn="ctr">
              <a:lnSpc>
                <a:spcPct val="100000"/>
              </a:lnSpc>
              <a:spcBef>
                <a:spcPts val="0"/>
              </a:spcBef>
              <a:spcAft>
                <a:spcPts val="0"/>
              </a:spcAft>
              <a:buFont typeface="Arial" panose="020B0604020202020204" pitchFamily="34" charset="0"/>
              <a:buChar char="•"/>
            </a:pP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Examples of documents eligible for flat rate charges are provided in the table below. Please note that this is not an exhaustive list. </a:t>
            </a: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lvl="0" algn="just" fontAlgn="ctr">
              <a:lnSpc>
                <a:spcPct val="100000"/>
              </a:lnSpc>
              <a:spcBef>
                <a:spcPts val="0"/>
              </a:spcBef>
              <a:spcAft>
                <a:spcPts val="0"/>
              </a:spcAft>
              <a:buClr>
                <a:srgbClr val="009CDC"/>
              </a:buCl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lvl="0" algn="just" fontAlgn="ctr">
              <a:lnSpc>
                <a:spcPct val="100000"/>
              </a:lnSpc>
              <a:spcBef>
                <a:spcPts val="0"/>
              </a:spcBef>
              <a:spcAft>
                <a:spcPts val="0"/>
              </a:spcAft>
              <a:buClr>
                <a:srgbClr val="009CDC"/>
              </a:buCl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457200" marR="0">
              <a:lnSpc>
                <a:spcPct val="100000"/>
              </a:lnSpc>
              <a:spcBef>
                <a:spcPts val="0"/>
              </a:spcBef>
              <a:spcAft>
                <a:spcPts val="0"/>
              </a:spcAft>
            </a:pPr>
            <a:endParaRPr lang="en-GB" sz="1400" dirty="0">
              <a:latin typeface="Frutiger LT Std 55 Roman" panose="020B0602020204020204" pitchFamily="34" charset="0"/>
              <a:ea typeface="MS Mincho"/>
              <a:cs typeface="Times New Roman" panose="02020603050405020304" pitchFamily="18" charset="0"/>
            </a:endParaRPr>
          </a:p>
        </p:txBody>
      </p:sp>
      <p:graphicFrame>
        <p:nvGraphicFramePr>
          <p:cNvPr id="5" name="Table 5">
            <a:extLst>
              <a:ext uri="{FF2B5EF4-FFF2-40B4-BE49-F238E27FC236}">
                <a16:creationId xmlns:a16="http://schemas.microsoft.com/office/drawing/2014/main" id="{1D079514-68C3-4B8F-89DD-CB57F7F32973}"/>
              </a:ext>
            </a:extLst>
          </p:cNvPr>
          <p:cNvGraphicFramePr>
            <a:graphicFrameLocks noGrp="1"/>
          </p:cNvGraphicFramePr>
          <p:nvPr>
            <p:extLst>
              <p:ext uri="{D42A27DB-BD31-4B8C-83A1-F6EECF244321}">
                <p14:modId xmlns:p14="http://schemas.microsoft.com/office/powerpoint/2010/main" val="2914880545"/>
              </p:ext>
            </p:extLst>
          </p:nvPr>
        </p:nvGraphicFramePr>
        <p:xfrm>
          <a:off x="2032000" y="3904995"/>
          <a:ext cx="8128000" cy="2386594"/>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626815527"/>
                    </a:ext>
                  </a:extLst>
                </a:gridCol>
                <a:gridCol w="4064000">
                  <a:extLst>
                    <a:ext uri="{9D8B030D-6E8A-4147-A177-3AD203B41FA5}">
                      <a16:colId xmlns:a16="http://schemas.microsoft.com/office/drawing/2014/main" val="3055586601"/>
                    </a:ext>
                  </a:extLst>
                </a:gridCol>
              </a:tblGrid>
              <a:tr h="336853">
                <a:tc>
                  <a:txBody>
                    <a:bodyPr/>
                    <a:lstStyle/>
                    <a:p>
                      <a:r>
                        <a:rPr lang="en-US" sz="1400" dirty="0">
                          <a:solidFill>
                            <a:sysClr val="windowText" lastClr="000000"/>
                          </a:solidFill>
                        </a:rPr>
                        <a:t>Types of Instrument </a:t>
                      </a:r>
                      <a:endParaRPr lang="en-GB" sz="1400" dirty="0">
                        <a:solidFill>
                          <a:sysClr val="windowText" lastClr="000000"/>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D3D54A"/>
                    </a:solidFill>
                  </a:tcPr>
                </a:tc>
                <a:tc>
                  <a:txBody>
                    <a:bodyPr/>
                    <a:lstStyle/>
                    <a:p>
                      <a:r>
                        <a:rPr lang="en-US" sz="1400" dirty="0">
                          <a:solidFill>
                            <a:sysClr val="windowText" lastClr="000000"/>
                          </a:solidFill>
                        </a:rPr>
                        <a:t>Stamp Duty Rate</a:t>
                      </a:r>
                      <a:endParaRPr lang="en-GB" sz="1400" dirty="0">
                        <a:solidFill>
                          <a:sysClr val="windowText" lastClr="0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D3D54A"/>
                    </a:solidFill>
                  </a:tcPr>
                </a:tc>
                <a:extLst>
                  <a:ext uri="{0D108BD9-81ED-4DB2-BD59-A6C34878D82A}">
                    <a16:rowId xmlns:a16="http://schemas.microsoft.com/office/drawing/2014/main" val="1643738830"/>
                  </a:ext>
                </a:extLst>
              </a:tr>
              <a:tr h="495261">
                <a:tc>
                  <a:txBody>
                    <a:bodyPr/>
                    <a:lstStyle/>
                    <a:p>
                      <a:r>
                        <a:rPr lang="en-US" sz="1400" dirty="0"/>
                        <a:t>Letter or power of attorney (revocable/ not land related)</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US" sz="1400" dirty="0"/>
                        <a:t>N500 for original copy and N50 for extra copy</a:t>
                      </a:r>
                      <a:endParaRPr lang="en-GB"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18126465"/>
                  </a:ext>
                </a:extLst>
              </a:tr>
              <a:tr h="291330">
                <a:tc>
                  <a:txBody>
                    <a:bodyPr/>
                    <a:lstStyle/>
                    <a:p>
                      <a:r>
                        <a:rPr lang="en-US" sz="1400" dirty="0"/>
                        <a:t>Affidavit, statutory declaration</a:t>
                      </a:r>
                      <a:endParaRPr lang="en-GB" sz="1400" dirty="0"/>
                    </a:p>
                  </a:txBody>
                  <a:tcPr>
                    <a:lnL w="12700" cap="flat" cmpd="sng" algn="ctr">
                      <a:solidFill>
                        <a:schemeClr val="tx1"/>
                      </a:solidFill>
                      <a:prstDash val="solid"/>
                      <a:round/>
                      <a:headEnd type="none" w="med" len="med"/>
                      <a:tailEnd type="none" w="med" len="med"/>
                    </a:lnL>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n-lt"/>
                          <a:ea typeface="+mn-ea"/>
                          <a:cs typeface="+mn-cs"/>
                        </a:rPr>
                        <a:t>N500 for original copy and N50 for extra copy</a:t>
                      </a:r>
                      <a:endParaRPr kumimoji="0" lang="en-GB" sz="1400" b="0" i="0" u="none" strike="noStrike" kern="1200" cap="none" spc="0" normalizeH="0" baseline="0" noProof="0" dirty="0">
                        <a:ln>
                          <a:noFill/>
                        </a:ln>
                        <a:solidFill>
                          <a:srgbClr val="000000"/>
                        </a:solidFill>
                        <a:effectLst/>
                        <a:uLnTx/>
                        <a:uFillTx/>
                        <a:latin typeface="+mn-lt"/>
                        <a:ea typeface="+mn-ea"/>
                        <a:cs typeface="+mn-cs"/>
                      </a:endParaRPr>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591142587"/>
                  </a:ext>
                </a:extLst>
              </a:tr>
              <a:tr h="495261">
                <a:tc>
                  <a:txBody>
                    <a:bodyPr/>
                    <a:lstStyle/>
                    <a:p>
                      <a:r>
                        <a:rPr lang="en-US" sz="1400" dirty="0"/>
                        <a:t>Certificate of occupancy</a:t>
                      </a:r>
                      <a:endParaRPr lang="en-GB" sz="1400" dirty="0"/>
                    </a:p>
                  </a:txBody>
                  <a:tcPr>
                    <a:lnL w="12700" cap="flat" cmpd="sng" algn="ctr">
                      <a:solidFill>
                        <a:schemeClr val="tx1"/>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n-lt"/>
                          <a:ea typeface="+mn-ea"/>
                          <a:cs typeface="+mn-cs"/>
                        </a:rPr>
                        <a:t>N1000 for original copy and N50 for extra copy</a:t>
                      </a:r>
                      <a:endParaRPr kumimoji="0" lang="en-GB" sz="1400" b="0" i="0" u="none" strike="noStrike" kern="1200" cap="none" spc="0" normalizeH="0" baseline="0" noProof="0" dirty="0">
                        <a:ln>
                          <a:noFill/>
                        </a:ln>
                        <a:solidFill>
                          <a:srgbClr val="000000"/>
                        </a:solidFill>
                        <a:effectLst/>
                        <a:uLnTx/>
                        <a:uFillTx/>
                        <a:latin typeface="+mn-lt"/>
                        <a:ea typeface="+mn-ea"/>
                        <a:cs typeface="+mn-cs"/>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99460638"/>
                  </a:ext>
                </a:extLst>
              </a:tr>
              <a:tr h="699192">
                <a:tc>
                  <a:txBody>
                    <a:bodyPr/>
                    <a:lstStyle/>
                    <a:p>
                      <a:r>
                        <a:rPr lang="en-US" sz="1400" dirty="0"/>
                        <a:t>Partnership agreement, trust deed, deed of appointment, memorandum and articles of association, dividend warrants etc.</a:t>
                      </a:r>
                      <a:endParaRPr lang="en-GB"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n-lt"/>
                          <a:ea typeface="+mn-ea"/>
                          <a:cs typeface="+mn-cs"/>
                        </a:rPr>
                        <a:t>N500 for original copy and N50 for extra copy</a:t>
                      </a:r>
                      <a:endParaRPr kumimoji="0" lang="en-GB" sz="1400" b="0" i="0" u="none" strike="noStrike" kern="1200" cap="none" spc="0" normalizeH="0" baseline="0" noProof="0" dirty="0">
                        <a:ln>
                          <a:noFill/>
                        </a:ln>
                        <a:solidFill>
                          <a:srgbClr val="000000"/>
                        </a:solidFill>
                        <a:effectLst/>
                        <a:uLnTx/>
                        <a:uFillTx/>
                        <a:latin typeface="+mn-lt"/>
                        <a:ea typeface="+mn-ea"/>
                        <a:cs typeface="+mn-cs"/>
                      </a:endParaRPr>
                    </a:p>
                    <a:p>
                      <a:endParaRPr lang="en-GB"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8186198"/>
                  </a:ext>
                </a:extLst>
              </a:tr>
            </a:tbl>
          </a:graphicData>
        </a:graphic>
      </p:graphicFrame>
    </p:spTree>
    <p:extLst>
      <p:ext uri="{BB962C8B-B14F-4D97-AF65-F5344CB8AC3E}">
        <p14:creationId xmlns:p14="http://schemas.microsoft.com/office/powerpoint/2010/main" val="1552189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GB" sz="2300" dirty="0">
                <a:ea typeface="Calibri" panose="020F0502020204030204" pitchFamily="34" charset="0"/>
                <a:cs typeface="Calibri" panose="020F0502020204030204" pitchFamily="34" charset="0"/>
              </a:rPr>
              <a:t>Stamp Duty; Legal Basis Cont’d</a:t>
            </a:r>
            <a:endParaRPr lang="en-GB" sz="2300" dirty="0"/>
          </a:p>
        </p:txBody>
      </p:sp>
      <p:sp>
        <p:nvSpPr>
          <p:cNvPr id="3" name="Text Placeholder 2"/>
          <p:cNvSpPr>
            <a:spLocks noGrp="1"/>
          </p:cNvSpPr>
          <p:nvPr>
            <p:ph type="body" sz="quarter" idx="11"/>
          </p:nvPr>
        </p:nvSpPr>
        <p:spPr>
          <a:xfrm>
            <a:off x="390525" y="1148955"/>
            <a:ext cx="9194800" cy="512493"/>
          </a:xfrm>
        </p:spPr>
        <p:txBody>
          <a:bodyPr>
            <a:normAutofit/>
          </a:bodyPr>
          <a:lstStyle/>
          <a:p>
            <a:r>
              <a:rPr lang="en-US" sz="2000" dirty="0"/>
              <a:t>Stamp Duty Act </a:t>
            </a:r>
            <a:endParaRPr lang="en-GB" sz="2000" dirty="0"/>
          </a:p>
          <a:p>
            <a:endParaRPr lang="en-GB" dirty="0"/>
          </a:p>
        </p:txBody>
      </p:sp>
      <p:sp>
        <p:nvSpPr>
          <p:cNvPr id="4" name="Content Placeholder 3"/>
          <p:cNvSpPr>
            <a:spLocks noGrp="1"/>
          </p:cNvSpPr>
          <p:nvPr>
            <p:ph sz="quarter" idx="13"/>
          </p:nvPr>
        </p:nvSpPr>
        <p:spPr>
          <a:xfrm>
            <a:off x="390525" y="1828800"/>
            <a:ext cx="11410950" cy="4316819"/>
          </a:xfrm>
        </p:spPr>
        <p:txBody>
          <a:bodyPr/>
          <a:lstStyle/>
          <a:p>
            <a:pPr marL="463550" marR="0" lvl="0" indent="-463550" algn="just" fontAlgn="ctr">
              <a:lnSpc>
                <a:spcPct val="100000"/>
              </a:lnSpc>
              <a:spcBef>
                <a:spcPts val="0"/>
              </a:spcBef>
              <a:spcAft>
                <a:spcPts val="0"/>
              </a:spcAft>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The following are some instruments subject to ad valorem stamp duty:</a:t>
            </a:r>
          </a:p>
          <a:p>
            <a:pPr marL="342900" marR="0" lvl="0" indent="-342900" algn="just" fontAlgn="ctr">
              <a:lnSpc>
                <a:spcPct val="100000"/>
              </a:lnSpc>
              <a:spcBef>
                <a:spcPts val="0"/>
              </a:spcBef>
              <a:spcAft>
                <a:spcPts val="0"/>
              </a:spcAft>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R="0" lvl="0" algn="just" fontAlgn="ctr">
              <a:lnSpc>
                <a:spcPct val="100000"/>
              </a:lnSpc>
              <a:spcBef>
                <a:spcPts val="0"/>
              </a:spcBef>
              <a:spcAft>
                <a:spcPts val="0"/>
              </a:spcAft>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lvl="0" algn="just" fontAlgn="ctr">
              <a:lnSpc>
                <a:spcPct val="100000"/>
              </a:lnSpc>
              <a:spcBef>
                <a:spcPts val="0"/>
              </a:spcBef>
              <a:spcAft>
                <a:spcPts val="0"/>
              </a:spcAft>
              <a:buClr>
                <a:srgbClr val="009CDC"/>
              </a:buCl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lvl="0" algn="just" fontAlgn="ctr">
              <a:lnSpc>
                <a:spcPct val="100000"/>
              </a:lnSpc>
              <a:spcBef>
                <a:spcPts val="0"/>
              </a:spcBef>
              <a:spcAft>
                <a:spcPts val="0"/>
              </a:spcAft>
              <a:buClr>
                <a:srgbClr val="009CDC"/>
              </a:buCl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457200" marR="0">
              <a:lnSpc>
                <a:spcPct val="100000"/>
              </a:lnSpc>
              <a:spcBef>
                <a:spcPts val="0"/>
              </a:spcBef>
              <a:spcAft>
                <a:spcPts val="0"/>
              </a:spcAft>
            </a:pPr>
            <a:endParaRPr lang="en-GB" sz="1400" dirty="0">
              <a:latin typeface="Frutiger LT Std 55 Roman" panose="020B0602020204020204" pitchFamily="34" charset="0"/>
              <a:ea typeface="MS Mincho"/>
              <a:cs typeface="Times New Roman" panose="02020603050405020304" pitchFamily="18" charset="0"/>
            </a:endParaRPr>
          </a:p>
        </p:txBody>
      </p:sp>
      <p:graphicFrame>
        <p:nvGraphicFramePr>
          <p:cNvPr id="7" name="Table 7">
            <a:extLst>
              <a:ext uri="{FF2B5EF4-FFF2-40B4-BE49-F238E27FC236}">
                <a16:creationId xmlns:a16="http://schemas.microsoft.com/office/drawing/2014/main" id="{1FE15DCB-E67C-4A8F-A017-AA24739EC14F}"/>
              </a:ext>
            </a:extLst>
          </p:cNvPr>
          <p:cNvGraphicFramePr>
            <a:graphicFrameLocks noGrp="1"/>
          </p:cNvGraphicFramePr>
          <p:nvPr>
            <p:extLst>
              <p:ext uri="{D42A27DB-BD31-4B8C-83A1-F6EECF244321}">
                <p14:modId xmlns:p14="http://schemas.microsoft.com/office/powerpoint/2010/main" val="931672204"/>
              </p:ext>
            </p:extLst>
          </p:nvPr>
        </p:nvGraphicFramePr>
        <p:xfrm>
          <a:off x="888642" y="2202996"/>
          <a:ext cx="10126688" cy="3786230"/>
        </p:xfrm>
        <a:graphic>
          <a:graphicData uri="http://schemas.openxmlformats.org/drawingml/2006/table">
            <a:tbl>
              <a:tblPr firstRow="1" bandRow="1">
                <a:tableStyleId>{5C22544A-7EE6-4342-B048-85BDC9FD1C3A}</a:tableStyleId>
              </a:tblPr>
              <a:tblGrid>
                <a:gridCol w="5063344">
                  <a:extLst>
                    <a:ext uri="{9D8B030D-6E8A-4147-A177-3AD203B41FA5}">
                      <a16:colId xmlns:a16="http://schemas.microsoft.com/office/drawing/2014/main" val="2107048029"/>
                    </a:ext>
                  </a:extLst>
                </a:gridCol>
                <a:gridCol w="5063344">
                  <a:extLst>
                    <a:ext uri="{9D8B030D-6E8A-4147-A177-3AD203B41FA5}">
                      <a16:colId xmlns:a16="http://schemas.microsoft.com/office/drawing/2014/main" val="344208715"/>
                    </a:ext>
                  </a:extLst>
                </a:gridCol>
              </a:tblGrid>
              <a:tr h="347021">
                <a:tc>
                  <a:txBody>
                    <a:bodyPr/>
                    <a:lstStyle/>
                    <a:p>
                      <a:r>
                        <a:rPr lang="en-US" sz="1400" dirty="0">
                          <a:solidFill>
                            <a:sysClr val="windowText" lastClr="000000"/>
                          </a:solidFill>
                        </a:rPr>
                        <a:t>Type of Instrument </a:t>
                      </a:r>
                      <a:endParaRPr lang="en-GB" sz="1400" dirty="0">
                        <a:solidFill>
                          <a:sysClr val="windowText" lastClr="000000"/>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D3D54A"/>
                    </a:solidFill>
                  </a:tcPr>
                </a:tc>
                <a:tc>
                  <a:txBody>
                    <a:bodyPr/>
                    <a:lstStyle/>
                    <a:p>
                      <a:r>
                        <a:rPr lang="en-US" sz="1400" dirty="0">
                          <a:solidFill>
                            <a:sysClr val="windowText" lastClr="000000"/>
                          </a:solidFill>
                        </a:rPr>
                        <a:t>Stamp Duties Rate</a:t>
                      </a:r>
                      <a:endParaRPr lang="en-GB" sz="1400" dirty="0">
                        <a:solidFill>
                          <a:sysClr val="windowText" lastClr="0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D3D54A"/>
                    </a:solidFill>
                  </a:tcPr>
                </a:tc>
                <a:extLst>
                  <a:ext uri="{0D108BD9-81ED-4DB2-BD59-A6C34878D82A}">
                    <a16:rowId xmlns:a16="http://schemas.microsoft.com/office/drawing/2014/main" val="332036389"/>
                  </a:ext>
                </a:extLst>
              </a:tr>
              <a:tr h="351286">
                <a:tc>
                  <a:txBody>
                    <a:bodyPr/>
                    <a:lstStyle/>
                    <a:p>
                      <a:r>
                        <a:rPr lang="en-US" sz="1400" dirty="0"/>
                        <a:t>Lease agreement on plant and machinery</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US" sz="1400" dirty="0"/>
                        <a:t>0.78%</a:t>
                      </a:r>
                      <a:endParaRPr lang="en-GB"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62381157"/>
                  </a:ext>
                </a:extLst>
              </a:tr>
              <a:tr h="287677">
                <a:tc>
                  <a:txBody>
                    <a:bodyPr/>
                    <a:lstStyle/>
                    <a:p>
                      <a:r>
                        <a:rPr lang="en-US" sz="1400" dirty="0"/>
                        <a:t>Share capital and share capital increase </a:t>
                      </a:r>
                      <a:endParaRPr lang="en-GB" sz="1400" dirty="0"/>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400" dirty="0"/>
                        <a:t>0.75%</a:t>
                      </a:r>
                      <a:endParaRPr lang="en-GB" sz="1400"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101223879"/>
                  </a:ext>
                </a:extLst>
              </a:tr>
              <a:tr h="489051">
                <a:tc>
                  <a:txBody>
                    <a:bodyPr/>
                    <a:lstStyle/>
                    <a:p>
                      <a:r>
                        <a:rPr lang="en-US" sz="1400" dirty="0"/>
                        <a:t>Mortgage or insurance and or debentures in-denture and their up stampings</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US" sz="1400" dirty="0"/>
                        <a:t>Debenture: 0.375%</a:t>
                      </a:r>
                    </a:p>
                    <a:p>
                      <a:r>
                        <a:rPr lang="en-US" sz="1400" dirty="0"/>
                        <a:t>Legal Mortgage: 1.5%</a:t>
                      </a:r>
                      <a:endParaRPr lang="en-GB"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64655854"/>
                  </a:ext>
                </a:extLst>
              </a:tr>
              <a:tr h="287677">
                <a:tc>
                  <a:txBody>
                    <a:bodyPr/>
                    <a:lstStyle/>
                    <a:p>
                      <a:r>
                        <a:rPr lang="en-US" sz="1400" dirty="0"/>
                        <a:t>Discharge or release</a:t>
                      </a:r>
                      <a:endParaRPr lang="en-GB" sz="1400" dirty="0"/>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400" dirty="0"/>
                        <a:t>0.075%</a:t>
                      </a:r>
                      <a:endParaRPr lang="en-GB" sz="1400"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569325192"/>
                  </a:ext>
                </a:extLst>
              </a:tr>
              <a:tr h="287677">
                <a:tc>
                  <a:txBody>
                    <a:bodyPr/>
                    <a:lstStyle/>
                    <a:p>
                      <a:r>
                        <a:rPr lang="en-US" sz="1400" dirty="0"/>
                        <a:t>Deeds of assignment</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US" sz="1400" dirty="0"/>
                        <a:t>1.5%</a:t>
                      </a:r>
                      <a:endParaRPr lang="en-GB"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65618461"/>
                  </a:ext>
                </a:extLst>
              </a:tr>
              <a:tr h="287677">
                <a:tc>
                  <a:txBody>
                    <a:bodyPr/>
                    <a:lstStyle/>
                    <a:p>
                      <a:r>
                        <a:rPr lang="en-US" sz="1400" dirty="0"/>
                        <a:t>Bonds </a:t>
                      </a:r>
                      <a:endParaRPr lang="en-GB" sz="1400" dirty="0"/>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400" dirty="0"/>
                        <a:t>0.375%</a:t>
                      </a:r>
                      <a:endParaRPr lang="en-GB" sz="1400"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4576589"/>
                  </a:ext>
                </a:extLst>
              </a:tr>
              <a:tr h="301153">
                <a:tc>
                  <a:txBody>
                    <a:bodyPr/>
                    <a:lstStyle/>
                    <a:p>
                      <a:r>
                        <a:rPr lang="en-US" sz="1400" dirty="0"/>
                        <a:t>Power of attorney (irrevocable/ land related)</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US" sz="1400" dirty="0"/>
                        <a:t>1.5%</a:t>
                      </a:r>
                      <a:endParaRPr lang="en-GB"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91731790"/>
                  </a:ext>
                </a:extLst>
              </a:tr>
              <a:tr h="287677">
                <a:tc>
                  <a:txBody>
                    <a:bodyPr/>
                    <a:lstStyle/>
                    <a:p>
                      <a:r>
                        <a:rPr lang="en-US" sz="1400" dirty="0"/>
                        <a:t>Loan capital/ agreement </a:t>
                      </a:r>
                      <a:endParaRPr lang="en-GB" sz="1400" dirty="0"/>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400" dirty="0"/>
                        <a:t>0.125%</a:t>
                      </a:r>
                      <a:endParaRPr lang="en-GB" sz="1400"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044940982"/>
                  </a:ext>
                </a:extLst>
              </a:tr>
              <a:tr h="287677">
                <a:tc>
                  <a:txBody>
                    <a:bodyPr/>
                    <a:lstStyle/>
                    <a:p>
                      <a:r>
                        <a:rPr lang="en-US" sz="1400" dirty="0"/>
                        <a:t>Appraisement or valuation of property </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US" sz="1400" dirty="0"/>
                        <a:t>1.5%</a:t>
                      </a:r>
                      <a:endParaRPr lang="en-GB"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23069097"/>
                  </a:ext>
                </a:extLst>
              </a:tr>
              <a:tr h="436163">
                <a:tc>
                  <a:txBody>
                    <a:bodyPr/>
                    <a:lstStyle/>
                    <a:p>
                      <a:r>
                        <a:rPr lang="en-US" sz="1400" dirty="0"/>
                        <a:t>Contract agreement </a:t>
                      </a:r>
                      <a:endParaRPr lang="en-GB"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t>1%</a:t>
                      </a:r>
                      <a:endParaRPr lang="en-GB"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86931764"/>
                  </a:ext>
                </a:extLst>
              </a:tr>
            </a:tbl>
          </a:graphicData>
        </a:graphic>
      </p:graphicFrame>
    </p:spTree>
    <p:extLst>
      <p:ext uri="{BB962C8B-B14F-4D97-AF65-F5344CB8AC3E}">
        <p14:creationId xmlns:p14="http://schemas.microsoft.com/office/powerpoint/2010/main" val="996557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0525" y="328882"/>
            <a:ext cx="9228260" cy="512493"/>
          </a:xfrm>
        </p:spPr>
        <p:txBody>
          <a:bodyPr>
            <a:noAutofit/>
          </a:bodyPr>
          <a:lstStyle/>
          <a:p>
            <a:pPr lvl="0"/>
            <a:r>
              <a:rPr lang="en-GB" sz="2300" dirty="0">
                <a:solidFill>
                  <a:srgbClr val="009CDC"/>
                </a:solidFill>
                <a:ea typeface="Calibri" panose="020F0502020204030204" pitchFamily="34" charset="0"/>
                <a:cs typeface="Calibri" panose="020F0502020204030204" pitchFamily="34" charset="0"/>
              </a:rPr>
              <a:t>Stamp Duty; Legal Basis Cont’d</a:t>
            </a:r>
            <a:endParaRPr lang="en-GB" sz="2300" dirty="0">
              <a:solidFill>
                <a:srgbClr val="009CDC"/>
              </a:solidFill>
            </a:endParaRPr>
          </a:p>
        </p:txBody>
      </p:sp>
      <p:sp>
        <p:nvSpPr>
          <p:cNvPr id="4" name="Content Placeholder 3"/>
          <p:cNvSpPr>
            <a:spLocks noGrp="1"/>
          </p:cNvSpPr>
          <p:nvPr>
            <p:ph sz="quarter" idx="13"/>
          </p:nvPr>
        </p:nvSpPr>
        <p:spPr>
          <a:xfrm>
            <a:off x="390525" y="1661448"/>
            <a:ext cx="11410950" cy="2485549"/>
          </a:xfrm>
        </p:spPr>
        <p:txBody>
          <a:bodyPr/>
          <a:lstStyle/>
          <a:p>
            <a:pPr marL="282575" marR="0" indent="-228600" fontAlgn="ctr">
              <a:lnSpc>
                <a:spcPct val="100000"/>
              </a:lnSpc>
              <a:spcBef>
                <a:spcPts val="0"/>
              </a:spcBef>
              <a:spcAft>
                <a:spcPts val="0"/>
              </a:spcAft>
            </a:pP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 </a:t>
            </a:r>
            <a:r>
              <a:rPr lang="en-US" sz="1400" dirty="0">
                <a:latin typeface="Frutiger LT Std 55 Roman" panose="020B0602020204020204" pitchFamily="34" charset="0"/>
                <a:ea typeface="MS Mincho"/>
                <a:cs typeface="Arial" panose="020B0604020202020204" pitchFamily="34" charset="0"/>
              </a:rPr>
              <a:t> </a:t>
            </a:r>
            <a:endParaRPr lang="en-GB" sz="1400" dirty="0">
              <a:latin typeface="Frutiger LT Std 55 Roman" panose="020B0602020204020204" pitchFamily="34" charset="0"/>
              <a:ea typeface="Calibri" panose="020F0502020204030204" pitchFamily="34" charset="0"/>
              <a:cs typeface="Arial" panose="020B0604020202020204" pitchFamily="34"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GB" sz="1400" dirty="0">
                <a:latin typeface="Frutiger LT Std 55 Roman" panose="020B0602020204020204" pitchFamily="34" charset="0"/>
                <a:ea typeface="Calibri" panose="020F0502020204030204" pitchFamily="34" charset="0"/>
                <a:cs typeface="Arial" panose="020B0604020202020204" pitchFamily="34" charset="0"/>
              </a:rPr>
              <a:t>All dutiable documents are required to be stamped; any unstamped or insufficiently stamped instrument may be stamped only upon payment of the unpaid duty and the prescribed penalty in the Stamp Duties Act (as amended);</a:t>
            </a:r>
          </a:p>
          <a:p>
            <a:pPr marL="463550" lvl="0" indent="-463550" algn="just" fontAlgn="ctr">
              <a:lnSpc>
                <a:spcPct val="100000"/>
              </a:lnSpc>
              <a:spcBef>
                <a:spcPts val="0"/>
              </a:spcBef>
              <a:spcAft>
                <a:spcPts val="0"/>
              </a:spcAft>
              <a:buClr>
                <a:srgbClr val="009CDC"/>
              </a:buClr>
            </a:pPr>
            <a:endParaRPr lang="en-GB" sz="1400" dirty="0">
              <a:latin typeface="Frutiger LT Std 55 Roman" panose="020B0602020204020204" pitchFamily="34" charset="0"/>
              <a:ea typeface="Calibri" panose="020F0502020204030204" pitchFamily="34" charset="0"/>
              <a:cs typeface="Arial" panose="020B0604020202020204" pitchFamily="34"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GB" sz="1400" dirty="0">
                <a:latin typeface="Frutiger LT Std 55 Roman" panose="020B0602020204020204" pitchFamily="34" charset="0"/>
                <a:ea typeface="Calibri" panose="020F0502020204030204" pitchFamily="34" charset="0"/>
                <a:cs typeface="Arial" panose="020B0604020202020204" pitchFamily="34" charset="0"/>
              </a:rPr>
              <a:t>Failure to stamp dutiable documents, does not impact legal validity; the legal implication is that such documents are  inadmissible as evidence in any civil proceedings in Nigeria until stamp duty is paid. Unstamped documents can be stamped at any time prior to tendering in evidence and it is not unusual for parties to hold off on stamping documents until a later time; penalty will apply;</a:t>
            </a:r>
          </a:p>
          <a:p>
            <a:pPr marL="463550" lvl="0" indent="-463550" algn="just" fontAlgn="ctr">
              <a:lnSpc>
                <a:spcPct val="100000"/>
              </a:lnSpc>
              <a:spcBef>
                <a:spcPts val="0"/>
              </a:spcBef>
              <a:spcAft>
                <a:spcPts val="0"/>
              </a:spcAft>
              <a:buClr>
                <a:srgbClr val="009CDC"/>
              </a:buClr>
            </a:pPr>
            <a:endParaRPr lang="en-GB" sz="1400" dirty="0">
              <a:latin typeface="Frutiger LT Std 55 Roman" panose="020B0602020204020204" pitchFamily="34" charset="0"/>
              <a:ea typeface="Calibri" panose="020F0502020204030204" pitchFamily="34" charset="0"/>
              <a:cs typeface="Arial" panose="020B0604020202020204" pitchFamily="34"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All instruments executed in Nigeria or relating to any property situate or any transaction in Nigeria must be stamped within 40 days; or if  such instruments are executed outside Nigeria,  within 30 days of being received in Nigeria in order to be admissible in evidence in court proceedings in Nigeria.</a:t>
            </a:r>
            <a:endParaRPr lang="en-US" sz="1400" dirty="0">
              <a:solidFill>
                <a:srgbClr val="000000"/>
              </a:solidFill>
              <a:highlight>
                <a:srgbClr val="FFFF00"/>
              </a:highlight>
              <a:latin typeface="Frutiger LT Std 55 Roman" panose="020B0602020204020204" pitchFamily="34" charset="0"/>
              <a:ea typeface="MS Mincho"/>
              <a:cs typeface="Times New Roman" panose="02020603050405020304" pitchFamily="18" charset="0"/>
            </a:endParaRPr>
          </a:p>
          <a:p>
            <a:pPr lvl="0" algn="just" fontAlgn="ctr">
              <a:lnSpc>
                <a:spcPct val="100000"/>
              </a:lnSpc>
              <a:spcBef>
                <a:spcPts val="0"/>
              </a:spcBef>
              <a:spcAft>
                <a:spcPts val="0"/>
              </a:spcAft>
              <a:buClr>
                <a:srgbClr val="009CDC"/>
              </a:buClr>
            </a:pPr>
            <a:endParaRPr lang="en-US" sz="1400" dirty="0">
              <a:solidFill>
                <a:srgbClr val="000000"/>
              </a:solidFill>
              <a:highlight>
                <a:srgbClr val="FFFF00"/>
              </a:highlight>
              <a:latin typeface="Frutiger LT Std 55 Roman" panose="020B0602020204020204" pitchFamily="34" charset="0"/>
              <a:ea typeface="MS Mincho"/>
              <a:cs typeface="Times New Roman" panose="02020603050405020304" pitchFamily="18" charset="0"/>
            </a:endParaRP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457200" marR="0">
              <a:lnSpc>
                <a:spcPct val="100000"/>
              </a:lnSpc>
              <a:spcBef>
                <a:spcPts val="0"/>
              </a:spcBef>
              <a:spcAft>
                <a:spcPts val="0"/>
              </a:spcAft>
            </a:pPr>
            <a:endParaRPr lang="en-GB" sz="1400" dirty="0">
              <a:latin typeface="Frutiger LT Std 55 Roman" panose="020B0602020204020204" pitchFamily="34" charset="0"/>
              <a:ea typeface="MS Mincho"/>
              <a:cs typeface="Times New Roman" panose="02020603050405020304" pitchFamily="18" charset="0"/>
            </a:endParaRPr>
          </a:p>
        </p:txBody>
      </p:sp>
      <p:sp>
        <p:nvSpPr>
          <p:cNvPr id="8" name="Text Placeholder 2">
            <a:extLst>
              <a:ext uri="{FF2B5EF4-FFF2-40B4-BE49-F238E27FC236}">
                <a16:creationId xmlns:a16="http://schemas.microsoft.com/office/drawing/2014/main" id="{6EAEF40A-7770-4765-AE1F-2F7E79091CCA}"/>
              </a:ext>
            </a:extLst>
          </p:cNvPr>
          <p:cNvSpPr>
            <a:spLocks noGrp="1"/>
          </p:cNvSpPr>
          <p:nvPr>
            <p:ph type="body" sz="quarter" idx="11"/>
          </p:nvPr>
        </p:nvSpPr>
        <p:spPr>
          <a:xfrm>
            <a:off x="390525" y="1148955"/>
            <a:ext cx="9194800" cy="512493"/>
          </a:xfrm>
        </p:spPr>
        <p:txBody>
          <a:bodyPr>
            <a:normAutofit/>
          </a:bodyPr>
          <a:lstStyle/>
          <a:p>
            <a:r>
              <a:rPr lang="en-US" sz="2000" dirty="0"/>
              <a:t>Stamp Duty Act </a:t>
            </a:r>
            <a:endParaRPr lang="en-GB" sz="2000" dirty="0"/>
          </a:p>
          <a:p>
            <a:endParaRPr lang="en-GB" dirty="0"/>
          </a:p>
        </p:txBody>
      </p:sp>
    </p:spTree>
    <p:extLst>
      <p:ext uri="{BB962C8B-B14F-4D97-AF65-F5344CB8AC3E}">
        <p14:creationId xmlns:p14="http://schemas.microsoft.com/office/powerpoint/2010/main" val="3528826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0525" y="328882"/>
            <a:ext cx="9228260" cy="512493"/>
          </a:xfrm>
        </p:spPr>
        <p:txBody>
          <a:bodyPr>
            <a:noAutofit/>
          </a:bodyPr>
          <a:lstStyle/>
          <a:p>
            <a:pPr lvl="0"/>
            <a:r>
              <a:rPr lang="en-GB" sz="2300" dirty="0">
                <a:solidFill>
                  <a:srgbClr val="009CDC"/>
                </a:solidFill>
                <a:ea typeface="Calibri" panose="020F0502020204030204" pitchFamily="34" charset="0"/>
                <a:cs typeface="Calibri" panose="020F0502020204030204" pitchFamily="34" charset="0"/>
              </a:rPr>
              <a:t>Stamp Duty; Legal Basis Cont’d</a:t>
            </a:r>
            <a:endParaRPr lang="en-GB" sz="2300" dirty="0">
              <a:solidFill>
                <a:srgbClr val="009CDC"/>
              </a:solidFill>
            </a:endParaRPr>
          </a:p>
        </p:txBody>
      </p:sp>
      <p:sp>
        <p:nvSpPr>
          <p:cNvPr id="4" name="Content Placeholder 3"/>
          <p:cNvSpPr>
            <a:spLocks noGrp="1"/>
          </p:cNvSpPr>
          <p:nvPr>
            <p:ph sz="quarter" idx="13"/>
          </p:nvPr>
        </p:nvSpPr>
        <p:spPr>
          <a:xfrm>
            <a:off x="390525" y="1661448"/>
            <a:ext cx="11410950" cy="4942552"/>
          </a:xfrm>
        </p:spPr>
        <p:txBody>
          <a:bodyPr/>
          <a:lstStyle/>
          <a:p>
            <a:pPr marL="282575" marR="0" indent="-228600" fontAlgn="ctr">
              <a:lnSpc>
                <a:spcPct val="100000"/>
              </a:lnSpc>
              <a:spcBef>
                <a:spcPts val="0"/>
              </a:spcBef>
              <a:spcAft>
                <a:spcPts val="0"/>
              </a:spcAft>
            </a:pP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 </a:t>
            </a:r>
            <a:r>
              <a:rPr lang="en-US" sz="1400" dirty="0">
                <a:latin typeface="Frutiger LT Std 55 Roman" panose="020B0602020204020204" pitchFamily="34" charset="0"/>
                <a:ea typeface="MS Mincho"/>
                <a:cs typeface="Arial" panose="020B0604020202020204" pitchFamily="34" charset="0"/>
              </a:rPr>
              <a:t> </a:t>
            </a:r>
            <a:endParaRPr lang="en-US" sz="1400" dirty="0">
              <a:solidFill>
                <a:srgbClr val="000000"/>
              </a:solidFill>
              <a:highlight>
                <a:srgbClr val="FFFF00"/>
              </a:highlight>
              <a:latin typeface="Frutiger LT Std 55 Roman" panose="020B0602020204020204" pitchFamily="34" charset="0"/>
              <a:ea typeface="MS Mincho"/>
              <a:cs typeface="Times New Roman" panose="02020603050405020304" pitchFamily="18"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The Federal Inland Revenue Service (“</a:t>
            </a:r>
            <a:r>
              <a:rPr lang="en-US" sz="1400" b="1" dirty="0">
                <a:solidFill>
                  <a:srgbClr val="000000"/>
                </a:solidFill>
                <a:latin typeface="Frutiger LT Std 55 Roman" panose="020B0602020204020204" pitchFamily="34" charset="0"/>
                <a:ea typeface="Proxima Nova A"/>
                <a:cs typeface="Frutiger LT Std 55 Roman" panose="020B0602020204020204" pitchFamily="34" charset="0"/>
              </a:rPr>
              <a:t>FIRS</a:t>
            </a:r>
            <a:r>
              <a:rPr lang="en-US" sz="1400" dirty="0">
                <a:solidFill>
                  <a:srgbClr val="000000"/>
                </a:solidFill>
                <a:latin typeface="Frutiger LT Std 55 Roman" panose="020B0602020204020204" pitchFamily="34" charset="0"/>
                <a:ea typeface="Proxima Nova A"/>
                <a:cs typeface="Frutiger LT Std 55 Roman" panose="020B0602020204020204" pitchFamily="34" charset="0"/>
              </a:rPr>
              <a:t>”) on Wednesday 22, July 2020, directed landlords and property agents to charge six percent (6%) as stamp duty payable based on the consideration of the lease/tenancy; </a:t>
            </a:r>
          </a:p>
          <a:p>
            <a:pPr marL="463550" lvl="0" indent="-463550" algn="just" fontAlgn="ctr">
              <a:lnSpc>
                <a:spcPct val="100000"/>
              </a:lnSpc>
              <a:spcBef>
                <a:spcPts val="0"/>
              </a:spcBef>
              <a:spcAft>
                <a:spcPts val="0"/>
              </a:spcAft>
              <a:buClr>
                <a:srgbClr val="009CDC"/>
              </a:buClr>
              <a:buFont typeface="Arial" panose="020B0604020202020204" pitchFamily="34" charset="0"/>
              <a:buChar char="•"/>
            </a:pPr>
            <a:endParaRPr lang="en-US" sz="1000" dirty="0">
              <a:solidFill>
                <a:srgbClr val="000000"/>
              </a:solidFill>
              <a:latin typeface="Frutiger LT Std 55 Roman" panose="020B0602020204020204" pitchFamily="34" charset="0"/>
              <a:ea typeface="Proxima Nova A"/>
              <a:cs typeface="Frutiger LT Std 55 Roman" panose="020B0602020204020204" pitchFamily="34"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Under the Stamp Duties Act leases are dutiable instruments at ad valorem duty. The Stamp Duties Act prescribes the following rates on leases:</a:t>
            </a:r>
          </a:p>
          <a:p>
            <a:pPr lvl="0" algn="just" fontAlgn="ctr">
              <a:lnSpc>
                <a:spcPct val="100000"/>
              </a:lnSpc>
              <a:spcBef>
                <a:spcPts val="0"/>
              </a:spcBef>
              <a:spcAft>
                <a:spcPts val="0"/>
              </a:spcAft>
              <a:buClr>
                <a:srgbClr val="009CDC"/>
              </a:buCl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914400" lvl="1" indent="-450850" algn="just" fontAlgn="ctr">
              <a:lnSpc>
                <a:spcPct val="100000"/>
              </a:lnSpc>
              <a:spcBef>
                <a:spcPts val="0"/>
              </a:spcBef>
              <a:spcAft>
                <a:spcPts val="0"/>
              </a:spcAft>
              <a:buClr>
                <a:srgbClr val="009CDC"/>
              </a:buClr>
              <a:buFont typeface="Courier New" panose="02070309020205020404" pitchFamily="49" charset="0"/>
              <a:buChar char="o"/>
            </a:pPr>
            <a:r>
              <a:rPr lang="en-US" sz="1400" dirty="0">
                <a:solidFill>
                  <a:srgbClr val="000000"/>
                </a:solidFill>
                <a:latin typeface="Frutiger LT Std 55 Roman" panose="020B0602020204020204" pitchFamily="34" charset="0"/>
                <a:ea typeface="MS Mincho"/>
                <a:cs typeface="Times New Roman" panose="02020603050405020304" pitchFamily="18" charset="0"/>
              </a:rPr>
              <a:t>1-7 Years - 0.78%</a:t>
            </a:r>
          </a:p>
          <a:p>
            <a:pPr marL="914400" lvl="1" indent="-450850" algn="just" fontAlgn="ctr">
              <a:lnSpc>
                <a:spcPct val="100000"/>
              </a:lnSpc>
              <a:spcBef>
                <a:spcPts val="0"/>
              </a:spcBef>
              <a:spcAft>
                <a:spcPts val="0"/>
              </a:spcAft>
              <a:buClr>
                <a:srgbClr val="009CDC"/>
              </a:buClr>
              <a:buFont typeface="Courier New" panose="02070309020205020404" pitchFamily="49" charset="0"/>
              <a:buChar char="o"/>
            </a:pPr>
            <a:r>
              <a:rPr lang="en-US" sz="1400" dirty="0">
                <a:solidFill>
                  <a:srgbClr val="000000"/>
                </a:solidFill>
                <a:latin typeface="Frutiger LT Std 55 Roman" panose="020B0602020204020204" pitchFamily="34" charset="0"/>
                <a:ea typeface="MS Mincho"/>
                <a:cs typeface="Times New Roman" panose="02020603050405020304" pitchFamily="18" charset="0"/>
              </a:rPr>
              <a:t>7-21 Years - 3%</a:t>
            </a:r>
          </a:p>
          <a:p>
            <a:pPr marL="914400" lvl="1" indent="-450850" algn="just" fontAlgn="ctr">
              <a:lnSpc>
                <a:spcPct val="100000"/>
              </a:lnSpc>
              <a:spcBef>
                <a:spcPts val="0"/>
              </a:spcBef>
              <a:spcAft>
                <a:spcPts val="0"/>
              </a:spcAft>
              <a:buClr>
                <a:srgbClr val="009CDC"/>
              </a:buClr>
              <a:buFont typeface="Courier New" panose="02070309020205020404" pitchFamily="49" charset="0"/>
              <a:buChar char="o"/>
            </a:pPr>
            <a:r>
              <a:rPr lang="en-US" sz="1400" dirty="0">
                <a:solidFill>
                  <a:srgbClr val="000000"/>
                </a:solidFill>
                <a:latin typeface="Frutiger LT Std 55 Roman" panose="020B0602020204020204" pitchFamily="34" charset="0"/>
                <a:ea typeface="MS Mincho"/>
                <a:cs typeface="Times New Roman" panose="02020603050405020304" pitchFamily="18" charset="0"/>
              </a:rPr>
              <a:t>Exceeds 21 Years - 6%</a:t>
            </a: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000" dirty="0">
              <a:solidFill>
                <a:srgbClr val="000000"/>
              </a:solidFill>
              <a:latin typeface="Frutiger LT Std 55 Roman" panose="020B0602020204020204" pitchFamily="34" charset="0"/>
              <a:ea typeface="MS Mincho"/>
              <a:cs typeface="Times New Roman" panose="02020603050405020304" pitchFamily="18"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Stamp duty on leases between individuals is payable to the state tax authority but if one of the parties is a company, it is payable to the FIRS;</a:t>
            </a:r>
          </a:p>
          <a:p>
            <a:pPr marL="463550" lvl="0" indent="-463550" algn="just" fontAlgn="ctr">
              <a:lnSpc>
                <a:spcPct val="100000"/>
              </a:lnSpc>
              <a:spcBef>
                <a:spcPts val="0"/>
              </a:spcBef>
              <a:spcAft>
                <a:spcPts val="0"/>
              </a:spcAft>
              <a:buClr>
                <a:srgbClr val="009CDC"/>
              </a:buClr>
            </a:pPr>
            <a:endParaRPr lang="en-US" sz="1000" dirty="0">
              <a:solidFill>
                <a:srgbClr val="000000"/>
              </a:solidFill>
              <a:latin typeface="Frutiger LT Std 55 Roman" panose="020B0602020204020204" pitchFamily="34" charset="0"/>
              <a:ea typeface="Proxima Nova A"/>
              <a:cs typeface="Frutiger LT Std 55 Roman" panose="020B0602020204020204" pitchFamily="34"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The effect of the recent FIRS directive implies that stamp duty is payable immediately the parties execute an instrument; Parties can still agree contractually on who bears liability to pay stamp duty; </a:t>
            </a:r>
          </a:p>
          <a:p>
            <a:pPr marL="463550" lvl="0" indent="-463550" algn="just" fontAlgn="ctr">
              <a:lnSpc>
                <a:spcPct val="100000"/>
              </a:lnSpc>
              <a:spcBef>
                <a:spcPts val="0"/>
              </a:spcBef>
              <a:spcAft>
                <a:spcPts val="0"/>
              </a:spcAft>
              <a:buClr>
                <a:srgbClr val="009CDC"/>
              </a:buClr>
            </a:pPr>
            <a:endParaRPr lang="en-US" sz="1000" dirty="0">
              <a:solidFill>
                <a:srgbClr val="000000"/>
              </a:solidFill>
              <a:latin typeface="Frutiger LT Std 55 Roman" panose="020B0602020204020204" pitchFamily="34" charset="0"/>
              <a:ea typeface="MS Mincho"/>
              <a:cs typeface="Times New Roman" panose="02020603050405020304" pitchFamily="18"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Usual practice for leases is that the tenant/lessee pays the duty; the FIRS circular makes it the responsibility of property owners to collect/remit the stamp duty at execution;</a:t>
            </a:r>
          </a:p>
          <a:p>
            <a:pPr marL="463550" lvl="0" indent="-463550" algn="just" fontAlgn="ctr">
              <a:lnSpc>
                <a:spcPct val="100000"/>
              </a:lnSpc>
              <a:spcBef>
                <a:spcPts val="0"/>
              </a:spcBef>
              <a:spcAft>
                <a:spcPts val="0"/>
              </a:spcAft>
              <a:buClr>
                <a:srgbClr val="009CDC"/>
              </a:buClr>
              <a:buFont typeface="Arial" panose="020B0604020202020204" pitchFamily="34" charset="0"/>
              <a:buChar char="•"/>
            </a:pPr>
            <a:endParaRPr lang="en-US" sz="1000" dirty="0">
              <a:solidFill>
                <a:srgbClr val="000000"/>
              </a:solidFill>
              <a:latin typeface="Frutiger LT Std 55 Roman" panose="020B0602020204020204" pitchFamily="34" charset="0"/>
              <a:ea typeface="MS Mincho"/>
              <a:cs typeface="Times New Roman" panose="02020603050405020304" pitchFamily="18" charset="0"/>
            </a:endParaRPr>
          </a:p>
          <a:p>
            <a:pPr marL="463550" lvl="0" indent="-463550" algn="just" fontAlgn="ctr">
              <a:lnSpc>
                <a:spcPct val="100000"/>
              </a:lnSpc>
              <a:spcBef>
                <a:spcPts val="0"/>
              </a:spcBef>
              <a:spcAft>
                <a:spcPts val="0"/>
              </a:spcAft>
              <a:buClr>
                <a:srgbClr val="009CDC"/>
              </a:buClr>
              <a:buFont typeface="Arial" panose="020B0604020202020204" pitchFamily="34" charset="0"/>
              <a:buChar char="•"/>
            </a:pPr>
            <a:r>
              <a:rPr lang="en-US" sz="1400" dirty="0">
                <a:solidFill>
                  <a:srgbClr val="000000"/>
                </a:solidFill>
                <a:latin typeface="Frutiger LT Std 55 Roman" panose="020B0602020204020204" pitchFamily="34" charset="0"/>
                <a:ea typeface="MS Mincho"/>
                <a:cs typeface="Times New Roman" panose="02020603050405020304" pitchFamily="18" charset="0"/>
              </a:rPr>
              <a:t>Failure to remit stamp duty on leases/tenancy agreements is not a criminal offence and same will not render such agreements null and void, however late penalty fees will apply; this remains the position of the law.</a:t>
            </a:r>
          </a:p>
          <a:p>
            <a:pPr marL="342900" lvl="0" indent="-342900" algn="just" fontAlgn="ctr">
              <a:lnSpc>
                <a:spcPct val="100000"/>
              </a:lnSpc>
              <a:spcBef>
                <a:spcPts val="0"/>
              </a:spcBef>
              <a:spcAft>
                <a:spcPts val="0"/>
              </a:spcAft>
              <a:buClr>
                <a:srgbClr val="009CDC"/>
              </a:buClr>
              <a:buFont typeface="Arial" panose="020B0604020202020204" pitchFamily="34" charset="0"/>
              <a:buChar char="•"/>
            </a:pPr>
            <a:endParaRPr lang="en-US" sz="1400" dirty="0">
              <a:solidFill>
                <a:srgbClr val="000000"/>
              </a:solidFill>
              <a:latin typeface="Frutiger LT Std 55 Roman" panose="020B0602020204020204" pitchFamily="34" charset="0"/>
              <a:ea typeface="MS Mincho"/>
              <a:cs typeface="Times New Roman" panose="02020603050405020304" pitchFamily="18" charset="0"/>
            </a:endParaRPr>
          </a:p>
          <a:p>
            <a:pPr marL="457200" marR="0">
              <a:lnSpc>
                <a:spcPct val="100000"/>
              </a:lnSpc>
              <a:spcBef>
                <a:spcPts val="0"/>
              </a:spcBef>
              <a:spcAft>
                <a:spcPts val="0"/>
              </a:spcAft>
            </a:pPr>
            <a:endParaRPr lang="en-GB" sz="1400" dirty="0">
              <a:latin typeface="Frutiger LT Std 55 Roman" panose="020B0602020204020204" pitchFamily="34" charset="0"/>
              <a:ea typeface="MS Mincho"/>
              <a:cs typeface="Times New Roman" panose="02020603050405020304" pitchFamily="18" charset="0"/>
            </a:endParaRPr>
          </a:p>
        </p:txBody>
      </p:sp>
      <p:sp>
        <p:nvSpPr>
          <p:cNvPr id="6" name="Text Placeholder 2">
            <a:extLst>
              <a:ext uri="{FF2B5EF4-FFF2-40B4-BE49-F238E27FC236}">
                <a16:creationId xmlns:a16="http://schemas.microsoft.com/office/drawing/2014/main" id="{D2ED2785-4BAA-4AEC-B1CD-2FE36FBCDC6C}"/>
              </a:ext>
            </a:extLst>
          </p:cNvPr>
          <p:cNvSpPr txBox="1">
            <a:spLocks/>
          </p:cNvSpPr>
          <p:nvPr/>
        </p:nvSpPr>
        <p:spPr>
          <a:xfrm>
            <a:off x="390525" y="1148955"/>
            <a:ext cx="9194800" cy="512493"/>
          </a:xfrm>
          <a:prstGeom prst="rect">
            <a:avLst/>
          </a:prstGeom>
        </p:spPr>
        <p:txBody>
          <a:bodyPr lIns="0" tIns="0" rIns="0">
            <a:normAutofit/>
          </a:bodyPr>
          <a:lstStyle>
            <a:lvl1pPr marL="0" indent="0" algn="l" defTabSz="914400" rtl="0" eaLnBrk="1" latinLnBrk="0" hangingPunct="1">
              <a:lnSpc>
                <a:spcPct val="90000"/>
              </a:lnSpc>
              <a:spcBef>
                <a:spcPts val="1000"/>
              </a:spcBef>
              <a:buFont typeface="Arial"/>
              <a:buNone/>
              <a:defRPr sz="2400" kern="1200" baseline="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t>Stamp Duty in respect of tenancy/lease agreements</a:t>
            </a:r>
            <a:endParaRPr lang="en-GB" sz="2000" dirty="0"/>
          </a:p>
          <a:p>
            <a:endParaRPr lang="en-GB" dirty="0"/>
          </a:p>
        </p:txBody>
      </p:sp>
    </p:spTree>
    <p:extLst>
      <p:ext uri="{BB962C8B-B14F-4D97-AF65-F5344CB8AC3E}">
        <p14:creationId xmlns:p14="http://schemas.microsoft.com/office/powerpoint/2010/main" val="2348140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a:extLst>
              <a:ext uri="{FF2B5EF4-FFF2-40B4-BE49-F238E27FC236}">
                <a16:creationId xmlns:a16="http://schemas.microsoft.com/office/drawing/2014/main" id="{0C3C0322-9A8D-4FF0-9D18-8FB096B85756}"/>
              </a:ext>
            </a:extLst>
          </p:cNvPr>
          <p:cNvSpPr>
            <a:spLocks noGrp="1"/>
          </p:cNvSpPr>
          <p:nvPr>
            <p:ph sz="quarter" idx="13"/>
          </p:nvPr>
        </p:nvSpPr>
        <p:spPr>
          <a:xfrm>
            <a:off x="390525" y="1794772"/>
            <a:ext cx="11410950" cy="3408293"/>
          </a:xfrm>
        </p:spPr>
        <p:txBody>
          <a:bodyPr/>
          <a:lstStyle/>
          <a:p>
            <a:pPr marL="463550" lvl="0" indent="-463550">
              <a:buFont typeface="Arial" panose="020B0604020202020204" pitchFamily="34" charset="0"/>
              <a:buChar char="•"/>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The FIRS has issued an information circular dated 29 April 2020, to clarify certain provisions of the Stamp Duties Act as it relates to the </a:t>
            </a:r>
            <a:r>
              <a:rPr lang="en-US" sz="1400" dirty="0">
                <a:latin typeface="Frutiger LT Std 55 Roman" panose="020B0602020204020204" pitchFamily="34" charset="0"/>
                <a:ea typeface="Calibri" panose="020F0502020204030204" pitchFamily="34" charset="0"/>
                <a:cs typeface="Times New Roman" panose="02020603050405020304" pitchFamily="18" charset="0"/>
              </a:rPr>
              <a:t>treatment of electronic documents received in Nigeria</a:t>
            </a:r>
            <a:r>
              <a:rPr lang="en-US" sz="1400" dirty="0"/>
              <a:t>;</a:t>
            </a:r>
          </a:p>
          <a:p>
            <a:pPr marL="463550" lvl="0" indent="-463550">
              <a:buFont typeface="Arial" panose="020B0604020202020204" pitchFamily="34" charset="0"/>
              <a:buChar char="•"/>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The FIRS circular reiterates the provisions of the Stamp Duties Act which provide that documents, receipts or instruments executed outside Nigeria; must be presented for stamping within 10 days of receipt in Nigeria in the case of charter parties, 30 days in the case of instruments subject to ad valorem stamp duties, or 21 days for other instruments;</a:t>
            </a:r>
          </a:p>
          <a:p>
            <a:pPr marL="463550" lvl="0" indent="-463550">
              <a:buFont typeface="Arial" panose="020B0604020202020204" pitchFamily="34" charset="0"/>
              <a:buChar char="•"/>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The FIRS circular provides clarification on when an electronic document, receipt or instrument executed outside Nigeria will be deemed to have been received in Nigeria to include when the document is:</a:t>
            </a:r>
            <a:endParaRPr lang="en-GB" sz="1400" dirty="0">
              <a:latin typeface="Frutiger LT Std 45 Light" panose="020B0403030504020204" pitchFamily="34" charset="0"/>
              <a:ea typeface="Calibri" panose="020F0502020204030204" pitchFamily="34" charset="0"/>
              <a:cs typeface="Times New Roman" panose="02020603050405020304" pitchFamily="18" charset="0"/>
            </a:endParaRPr>
          </a:p>
          <a:p>
            <a:pPr marL="914400" lvl="1" indent="-450850" algn="just">
              <a:lnSpc>
                <a:spcPct val="115000"/>
              </a:lnSpc>
              <a:spcBef>
                <a:spcPts val="0"/>
              </a:spcBef>
              <a:spcAft>
                <a:spcPts val="0"/>
              </a:spcAft>
              <a:buFont typeface="Courier New" panose="02070309020205020404" pitchFamily="49" charset="0"/>
              <a:buChar char="o"/>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retrieved or accessed in or from Nigeria;</a:t>
            </a:r>
            <a:endParaRPr lang="en-GB" sz="1400" dirty="0">
              <a:latin typeface="Frutiger LT Std 45 Light" panose="020B0403030504020204" pitchFamily="34" charset="0"/>
              <a:ea typeface="Calibri" panose="020F0502020204030204" pitchFamily="34" charset="0"/>
              <a:cs typeface="Times New Roman" panose="02020603050405020304" pitchFamily="18" charset="0"/>
            </a:endParaRPr>
          </a:p>
          <a:p>
            <a:pPr marL="914400" lvl="1" indent="-450850" algn="just">
              <a:lnSpc>
                <a:spcPct val="115000"/>
              </a:lnSpc>
              <a:spcBef>
                <a:spcPts val="0"/>
              </a:spcBef>
              <a:spcAft>
                <a:spcPts val="0"/>
              </a:spcAft>
              <a:buFont typeface="Courier New" panose="02070309020205020404" pitchFamily="49" charset="0"/>
              <a:buChar char="o"/>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stored on a device (including a computer, magnetic storage etc.) and brought into Nigeria; or </a:t>
            </a:r>
            <a:endParaRPr lang="en-GB" sz="1400" dirty="0">
              <a:latin typeface="Frutiger LT Std 45 Light" panose="020B0403030504020204" pitchFamily="34" charset="0"/>
              <a:ea typeface="Calibri" panose="020F0502020204030204" pitchFamily="34" charset="0"/>
              <a:cs typeface="Times New Roman" panose="02020603050405020304" pitchFamily="18" charset="0"/>
            </a:endParaRPr>
          </a:p>
          <a:p>
            <a:pPr marL="914400" lvl="1" indent="-450850" algn="just">
              <a:lnSpc>
                <a:spcPct val="115000"/>
              </a:lnSpc>
              <a:spcBef>
                <a:spcPts val="0"/>
              </a:spcBef>
              <a:spcAft>
                <a:spcPts val="0"/>
              </a:spcAft>
              <a:buFont typeface="Courier New" panose="02070309020205020404" pitchFamily="49" charset="0"/>
              <a:buChar char="o"/>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stored on a device or computer in Nigeria.</a:t>
            </a:r>
            <a:endParaRPr lang="en-GB" sz="1400" dirty="0">
              <a:latin typeface="Frutiger LT Std 45 Light" panose="020B040303050402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endParaRPr lang="en-GB" sz="1400" dirty="0">
              <a:latin typeface="Frutiger LT Std 45 Light" panose="020B040303050402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endParaRPr lang="en-US" sz="1400" dirty="0"/>
          </a:p>
          <a:p>
            <a:pPr marL="285750" lvl="0" indent="-285750">
              <a:buFont typeface="Arial" panose="020B0604020202020204" pitchFamily="34" charset="0"/>
              <a:buChar char="•"/>
            </a:pPr>
            <a:endParaRPr lang="en-US" sz="1400" dirty="0"/>
          </a:p>
          <a:p>
            <a:pPr lvl="0"/>
            <a:endParaRPr lang="en-GB" sz="1400" dirty="0"/>
          </a:p>
        </p:txBody>
      </p:sp>
      <p:sp>
        <p:nvSpPr>
          <p:cNvPr id="7" name="Text Placeholder 2">
            <a:extLst>
              <a:ext uri="{FF2B5EF4-FFF2-40B4-BE49-F238E27FC236}">
                <a16:creationId xmlns:a16="http://schemas.microsoft.com/office/drawing/2014/main" id="{1AC40460-C2B4-4C88-B5BB-3F6E9E13BF38}"/>
              </a:ext>
            </a:extLst>
          </p:cNvPr>
          <p:cNvSpPr txBox="1">
            <a:spLocks/>
          </p:cNvSpPr>
          <p:nvPr/>
        </p:nvSpPr>
        <p:spPr>
          <a:xfrm>
            <a:off x="390525" y="1148955"/>
            <a:ext cx="9194800" cy="512493"/>
          </a:xfrm>
          <a:prstGeom prst="rect">
            <a:avLst/>
          </a:prstGeom>
        </p:spPr>
        <p:txBody>
          <a:bodyPr lIns="0" tIns="0" rIns="0">
            <a:normAutofit/>
          </a:bodyPr>
          <a:lstStyle>
            <a:lvl1pPr marL="0" indent="0" algn="l" defTabSz="914400" rtl="0" eaLnBrk="1" latinLnBrk="0" hangingPunct="1">
              <a:lnSpc>
                <a:spcPct val="90000"/>
              </a:lnSpc>
              <a:spcBef>
                <a:spcPts val="1000"/>
              </a:spcBef>
              <a:buFont typeface="Arial"/>
              <a:buNone/>
              <a:defRPr sz="2400" kern="1200" baseline="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t>Stamp Duty treatment of electronic documents</a:t>
            </a:r>
            <a:endParaRPr lang="en-GB" sz="2000" dirty="0"/>
          </a:p>
          <a:p>
            <a:endParaRPr lang="en-GB" dirty="0"/>
          </a:p>
        </p:txBody>
      </p:sp>
      <p:sp>
        <p:nvSpPr>
          <p:cNvPr id="9" name="Text Placeholder 1">
            <a:extLst>
              <a:ext uri="{FF2B5EF4-FFF2-40B4-BE49-F238E27FC236}">
                <a16:creationId xmlns:a16="http://schemas.microsoft.com/office/drawing/2014/main" id="{0BB3D09B-47AD-4E50-BDB9-D959C1CC3396}"/>
              </a:ext>
            </a:extLst>
          </p:cNvPr>
          <p:cNvSpPr txBox="1">
            <a:spLocks/>
          </p:cNvSpPr>
          <p:nvPr/>
        </p:nvSpPr>
        <p:spPr>
          <a:xfrm>
            <a:off x="390525" y="328882"/>
            <a:ext cx="9228260" cy="512493"/>
          </a:xfrm>
          <a:prstGeom prst="rect">
            <a:avLst/>
          </a:prstGeom>
        </p:spPr>
        <p:txBody>
          <a:bodyPr lIns="0" tIns="0" rIns="0">
            <a:noAutofit/>
          </a:bodyPr>
          <a:lstStyle>
            <a:lvl1pPr marL="0" indent="0" algn="l" defTabSz="914400" rtl="0" eaLnBrk="1" latinLnBrk="0" hangingPunct="1">
              <a:lnSpc>
                <a:spcPct val="90000"/>
              </a:lnSpc>
              <a:spcBef>
                <a:spcPts val="1000"/>
              </a:spcBef>
              <a:buFont typeface="Arial"/>
              <a:buNone/>
              <a:defRPr sz="3000" kern="1200">
                <a:solidFill>
                  <a:schemeClr val="tx2"/>
                </a:solidFill>
                <a:latin typeface="+mj-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300" dirty="0">
                <a:solidFill>
                  <a:srgbClr val="009CDC"/>
                </a:solidFill>
                <a:ea typeface="Calibri" panose="020F0502020204030204" pitchFamily="34" charset="0"/>
                <a:cs typeface="Calibri" panose="020F0502020204030204" pitchFamily="34" charset="0"/>
              </a:rPr>
              <a:t>Instruments Executed Outside Nigeria</a:t>
            </a:r>
            <a:endParaRPr lang="en-GB" sz="2300" dirty="0">
              <a:solidFill>
                <a:srgbClr val="009CDC"/>
              </a:solidFill>
            </a:endParaRPr>
          </a:p>
        </p:txBody>
      </p:sp>
    </p:spTree>
    <p:extLst>
      <p:ext uri="{BB962C8B-B14F-4D97-AF65-F5344CB8AC3E}">
        <p14:creationId xmlns:p14="http://schemas.microsoft.com/office/powerpoint/2010/main" val="803528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D260477-5555-4012-B5DE-FAD81D0A87DB}"/>
              </a:ext>
            </a:extLst>
          </p:cNvPr>
          <p:cNvSpPr>
            <a:spLocks noGrp="1"/>
          </p:cNvSpPr>
          <p:nvPr>
            <p:ph sz="quarter" idx="13"/>
          </p:nvPr>
        </p:nvSpPr>
        <p:spPr>
          <a:xfrm>
            <a:off x="390525" y="1860698"/>
            <a:ext cx="11410950" cy="2814333"/>
          </a:xfrm>
        </p:spPr>
        <p:txBody>
          <a:bodyPr/>
          <a:lstStyle/>
          <a:p>
            <a:pPr marL="463550" indent="-463550" algn="just">
              <a:buFont typeface="Arial" panose="020B0604020202020204" pitchFamily="34" charset="0"/>
              <a:buChar char="•"/>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The FIRS circular clarifies that where a transaction is consummated outside Nigeria and evidenced by electronic instruments or records, for instance: </a:t>
            </a:r>
          </a:p>
          <a:p>
            <a:pPr marL="914400" lvl="1" indent="-452438" algn="just">
              <a:lnSpc>
                <a:spcPct val="100000"/>
              </a:lnSpc>
              <a:spcBef>
                <a:spcPts val="0"/>
              </a:spcBef>
              <a:spcAft>
                <a:spcPts val="0"/>
              </a:spcAft>
              <a:buFont typeface="Courier New" panose="02070309020205020404" pitchFamily="49" charset="0"/>
              <a:buChar char="o"/>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where the electronic instruments or records are stored in a server or other facility located outside Nigeria and the instruments or records are downloaded or retrieved in Nigeria; or </a:t>
            </a:r>
          </a:p>
          <a:p>
            <a:pPr marL="914400" lvl="1" indent="-452438" algn="just">
              <a:lnSpc>
                <a:spcPct val="100000"/>
              </a:lnSpc>
              <a:spcBef>
                <a:spcPts val="0"/>
              </a:spcBef>
              <a:spcAft>
                <a:spcPts val="0"/>
              </a:spcAft>
              <a:buFont typeface="Courier New" panose="02070309020205020404" pitchFamily="49" charset="0"/>
              <a:buChar char="o"/>
            </a:pPr>
            <a:endParaRPr lang="en-GB" sz="1400" dirty="0">
              <a:latin typeface="Frutiger LT Std 55 Roman" panose="020B0602020204020204" pitchFamily="34" charset="0"/>
              <a:ea typeface="Calibri" panose="020F0502020204030204" pitchFamily="34" charset="0"/>
              <a:cs typeface="Times New Roman" panose="02020603050405020304" pitchFamily="18" charset="0"/>
            </a:endParaRPr>
          </a:p>
          <a:p>
            <a:pPr marL="914400" lvl="1" indent="-452438" algn="just">
              <a:lnSpc>
                <a:spcPct val="100000"/>
              </a:lnSpc>
              <a:spcBef>
                <a:spcPts val="0"/>
              </a:spcBef>
              <a:spcAft>
                <a:spcPts val="0"/>
              </a:spcAft>
              <a:buFont typeface="Courier New" panose="02070309020205020404" pitchFamily="49" charset="0"/>
              <a:buChar char="o"/>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where the electronic instruments or records are stored in a server or other facility located outside Nigeria and the instruments or records are viewed or accessed in Nigeria; or </a:t>
            </a:r>
          </a:p>
          <a:p>
            <a:pPr marL="914400" lvl="1" indent="-452438" algn="just">
              <a:lnSpc>
                <a:spcPct val="100000"/>
              </a:lnSpc>
              <a:spcBef>
                <a:spcPts val="0"/>
              </a:spcBef>
              <a:spcAft>
                <a:spcPts val="0"/>
              </a:spcAft>
              <a:buFont typeface="Courier New" panose="02070309020205020404" pitchFamily="49" charset="0"/>
              <a:buChar char="o"/>
            </a:pPr>
            <a:endParaRPr lang="en-GB" sz="1400" dirty="0">
              <a:latin typeface="Frutiger LT Std 55 Roman" panose="020B0602020204020204" pitchFamily="34" charset="0"/>
              <a:ea typeface="Calibri" panose="020F0502020204030204" pitchFamily="34" charset="0"/>
              <a:cs typeface="Times New Roman" panose="02020603050405020304" pitchFamily="18" charset="0"/>
            </a:endParaRPr>
          </a:p>
          <a:p>
            <a:pPr marL="914400" lvl="1" indent="-452438" algn="just">
              <a:lnSpc>
                <a:spcPct val="100000"/>
              </a:lnSpc>
              <a:spcBef>
                <a:spcPts val="0"/>
              </a:spcBef>
              <a:spcAft>
                <a:spcPts val="0"/>
              </a:spcAft>
              <a:buFont typeface="Courier New" panose="02070309020205020404" pitchFamily="49" charset="0"/>
              <a:buChar char="o"/>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where the electronic instruments or records are stored in a server or other facility located in Nigeria, </a:t>
            </a:r>
          </a:p>
          <a:p>
            <a:pPr marL="914400" lvl="1" indent="-452438" algn="just">
              <a:lnSpc>
                <a:spcPct val="100000"/>
              </a:lnSpc>
              <a:spcBef>
                <a:spcPts val="0"/>
              </a:spcBef>
              <a:spcAft>
                <a:spcPts val="0"/>
              </a:spcAft>
              <a:buFont typeface="Courier New" panose="02070309020205020404" pitchFamily="49" charset="0"/>
              <a:buChar char="o"/>
            </a:pPr>
            <a:endParaRPr lang="en-GB" sz="1400" dirty="0">
              <a:ea typeface="Calibri" panose="020F0502020204030204" pitchFamily="34" charset="0"/>
              <a:cs typeface="Times New Roman" panose="02020603050405020304" pitchFamily="18" charset="0"/>
            </a:endParaRPr>
          </a:p>
          <a:p>
            <a:pPr marL="228600" algn="just">
              <a:lnSpc>
                <a:spcPct val="115000"/>
              </a:lnSpc>
              <a:spcBef>
                <a:spcPts val="0"/>
              </a:spcBef>
              <a:spcAft>
                <a:spcPts val="0"/>
              </a:spcAft>
            </a:pPr>
            <a:r>
              <a:rPr lang="en-GB" sz="1400" dirty="0">
                <a:latin typeface="Frutiger LT Std 55 Roman" panose="020B0602020204020204" pitchFamily="34" charset="0"/>
                <a:ea typeface="Calibri" panose="020F0502020204030204" pitchFamily="34" charset="0"/>
                <a:cs typeface="Times New Roman" panose="02020603050405020304" pitchFamily="18" charset="0"/>
              </a:rPr>
              <a:t>The electronic instruments or records will be deemed to have been “received in Nigeria” for purposes of the Stamp Duties Act.</a:t>
            </a:r>
            <a:endParaRPr lang="en-GB" sz="1400" dirty="0">
              <a:latin typeface="Frutiger LT Std 45 Light" panose="020B0403030504020204" pitchFamily="34" charset="0"/>
              <a:ea typeface="Calibri" panose="020F0502020204030204" pitchFamily="34" charset="0"/>
              <a:cs typeface="Times New Roman" panose="02020603050405020304" pitchFamily="18" charset="0"/>
            </a:endParaRPr>
          </a:p>
          <a:p>
            <a:endParaRPr lang="en-GB" sz="1400" dirty="0"/>
          </a:p>
        </p:txBody>
      </p:sp>
      <p:sp>
        <p:nvSpPr>
          <p:cNvPr id="6" name="Text Placeholder 2">
            <a:extLst>
              <a:ext uri="{FF2B5EF4-FFF2-40B4-BE49-F238E27FC236}">
                <a16:creationId xmlns:a16="http://schemas.microsoft.com/office/drawing/2014/main" id="{B2A4A0F5-B0F3-4981-94D3-EE78826C4AC5}"/>
              </a:ext>
            </a:extLst>
          </p:cNvPr>
          <p:cNvSpPr txBox="1">
            <a:spLocks/>
          </p:cNvSpPr>
          <p:nvPr/>
        </p:nvSpPr>
        <p:spPr>
          <a:xfrm>
            <a:off x="390525" y="1148955"/>
            <a:ext cx="9194800" cy="512493"/>
          </a:xfrm>
          <a:prstGeom prst="rect">
            <a:avLst/>
          </a:prstGeom>
        </p:spPr>
        <p:txBody>
          <a:bodyPr lIns="0" tIns="0" rIns="0">
            <a:normAutofit/>
          </a:bodyPr>
          <a:lstStyle>
            <a:lvl1pPr marL="0" indent="0" algn="l" defTabSz="914400" rtl="0" eaLnBrk="1" latinLnBrk="0" hangingPunct="1">
              <a:lnSpc>
                <a:spcPct val="90000"/>
              </a:lnSpc>
              <a:spcBef>
                <a:spcPts val="1000"/>
              </a:spcBef>
              <a:buFont typeface="Arial"/>
              <a:buNone/>
              <a:defRPr sz="2400" kern="1200" baseline="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t>Stamp Duty treatment of electronic documents received in Nigeria</a:t>
            </a:r>
            <a:endParaRPr lang="en-GB" sz="2000" dirty="0"/>
          </a:p>
          <a:p>
            <a:endParaRPr lang="en-GB" dirty="0"/>
          </a:p>
        </p:txBody>
      </p:sp>
      <p:sp>
        <p:nvSpPr>
          <p:cNvPr id="8" name="Text Placeholder 1">
            <a:extLst>
              <a:ext uri="{FF2B5EF4-FFF2-40B4-BE49-F238E27FC236}">
                <a16:creationId xmlns:a16="http://schemas.microsoft.com/office/drawing/2014/main" id="{A0255BEA-270F-421D-96F8-42A034CA03E0}"/>
              </a:ext>
            </a:extLst>
          </p:cNvPr>
          <p:cNvSpPr txBox="1">
            <a:spLocks/>
          </p:cNvSpPr>
          <p:nvPr/>
        </p:nvSpPr>
        <p:spPr>
          <a:xfrm>
            <a:off x="390525" y="328882"/>
            <a:ext cx="9228260" cy="512493"/>
          </a:xfrm>
          <a:prstGeom prst="rect">
            <a:avLst/>
          </a:prstGeom>
        </p:spPr>
        <p:txBody>
          <a:bodyPr lIns="0" tIns="0" rIns="0">
            <a:noAutofit/>
          </a:bodyPr>
          <a:lstStyle>
            <a:lvl1pPr marL="0" indent="0" algn="l" defTabSz="914400" rtl="0" eaLnBrk="1" latinLnBrk="0" hangingPunct="1">
              <a:lnSpc>
                <a:spcPct val="90000"/>
              </a:lnSpc>
              <a:spcBef>
                <a:spcPts val="1000"/>
              </a:spcBef>
              <a:buFont typeface="Arial"/>
              <a:buNone/>
              <a:defRPr sz="3000" kern="1200">
                <a:solidFill>
                  <a:schemeClr val="tx2"/>
                </a:solidFill>
                <a:latin typeface="+mj-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300" dirty="0">
                <a:solidFill>
                  <a:srgbClr val="009CDC"/>
                </a:solidFill>
                <a:ea typeface="Calibri" panose="020F0502020204030204" pitchFamily="34" charset="0"/>
                <a:cs typeface="Calibri" panose="020F0502020204030204" pitchFamily="34" charset="0"/>
              </a:rPr>
              <a:t>Instruments Executed Outside Nigeria Cont’d</a:t>
            </a:r>
            <a:endParaRPr lang="en-GB" sz="2300" dirty="0">
              <a:solidFill>
                <a:srgbClr val="009CDC"/>
              </a:solidFill>
            </a:endParaRPr>
          </a:p>
        </p:txBody>
      </p:sp>
    </p:spTree>
    <p:extLst>
      <p:ext uri="{BB962C8B-B14F-4D97-AF65-F5344CB8AC3E}">
        <p14:creationId xmlns:p14="http://schemas.microsoft.com/office/powerpoint/2010/main" val="201419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D53C5A60-5FAA-4949-8A30-14083A927BDF}"/>
              </a:ext>
            </a:extLst>
          </p:cNvPr>
          <p:cNvGraphicFramePr>
            <a:graphicFrameLocks noGrp="1"/>
          </p:cNvGraphicFramePr>
          <p:nvPr>
            <p:ph sz="quarter" idx="13"/>
            <p:extLst>
              <p:ext uri="{D42A27DB-BD31-4B8C-83A1-F6EECF244321}">
                <p14:modId xmlns:p14="http://schemas.microsoft.com/office/powerpoint/2010/main" val="898330773"/>
              </p:ext>
            </p:extLst>
          </p:nvPr>
        </p:nvGraphicFramePr>
        <p:xfrm>
          <a:off x="879211" y="2758916"/>
          <a:ext cx="10433578" cy="1017905"/>
        </p:xfrm>
        <a:graphic>
          <a:graphicData uri="http://schemas.openxmlformats.org/drawingml/2006/table">
            <a:tbl>
              <a:tblPr firstRow="1" firstCol="1" bandRow="1"/>
              <a:tblGrid>
                <a:gridCol w="1982380">
                  <a:extLst>
                    <a:ext uri="{9D8B030D-6E8A-4147-A177-3AD203B41FA5}">
                      <a16:colId xmlns:a16="http://schemas.microsoft.com/office/drawing/2014/main" val="3979786963"/>
                    </a:ext>
                  </a:extLst>
                </a:gridCol>
                <a:gridCol w="8451198">
                  <a:extLst>
                    <a:ext uri="{9D8B030D-6E8A-4147-A177-3AD203B41FA5}">
                      <a16:colId xmlns:a16="http://schemas.microsoft.com/office/drawing/2014/main" val="3303510385"/>
                    </a:ext>
                  </a:extLst>
                </a:gridCol>
              </a:tblGrid>
              <a:tr h="1017905">
                <a:tc>
                  <a:txBody>
                    <a:bodyPr/>
                    <a:lstStyle/>
                    <a:p>
                      <a:pPr marL="0" marR="0">
                        <a:spcBef>
                          <a:spcPts val="600"/>
                        </a:spcBef>
                        <a:spcAft>
                          <a:spcPts val="0"/>
                        </a:spcAft>
                      </a:pPr>
                      <a:endParaRPr lang="en-GB" sz="1000">
                        <a:effectLst/>
                        <a:latin typeface="Frutiger LT Std 55 Roman" panose="020B0602020204020204" pitchFamily="34" charset="0"/>
                        <a:ea typeface="Times New Roman" panose="02020603050405020304" pitchFamily="18" charset="0"/>
                        <a:cs typeface="Times New Roman" panose="02020603050405020304" pitchFamily="18" charset="0"/>
                      </a:endParaRPr>
                    </a:p>
                  </a:txBody>
                  <a:tcPr marL="0" marR="0" marT="0" marB="0" anchor="b">
                    <a:lnL>
                      <a:noFill/>
                    </a:lnL>
                    <a:lnR>
                      <a:noFill/>
                    </a:lnR>
                    <a:lnT>
                      <a:noFill/>
                    </a:lnT>
                    <a:lnB w="12700" cap="flat" cmpd="sng" algn="ctr">
                      <a:solidFill>
                        <a:srgbClr val="711F7E"/>
                      </a:solidFill>
                      <a:prstDash val="solid"/>
                      <a:round/>
                      <a:headEnd type="none" w="med" len="med"/>
                      <a:tailEnd type="none" w="med" len="med"/>
                    </a:lnB>
                  </a:tcPr>
                </a:tc>
                <a:tc>
                  <a:txBody>
                    <a:bodyPr/>
                    <a:lstStyle/>
                    <a:p>
                      <a:pPr marL="127000" marR="0">
                        <a:spcBef>
                          <a:spcPts val="0"/>
                        </a:spcBef>
                        <a:spcAft>
                          <a:spcPts val="0"/>
                        </a:spcAft>
                      </a:pPr>
                      <a:r>
                        <a:rPr lang="en-GB" sz="1000" b="1" dirty="0">
                          <a:solidFill>
                            <a:srgbClr val="009CDC"/>
                          </a:solidFill>
                          <a:effectLst/>
                          <a:latin typeface="Frutiger LT Std 55 Roman" panose="020B0602020204020204" pitchFamily="34" charset="0"/>
                          <a:ea typeface="Times New Roman" panose="02020603050405020304" pitchFamily="18" charset="0"/>
                          <a:cs typeface="Times New Roman" panose="02020603050405020304" pitchFamily="18" charset="0"/>
                        </a:rPr>
                        <a:t>Olagoke Kuye</a:t>
                      </a:r>
                      <a:endParaRPr lang="en-GB" sz="900" b="1" dirty="0">
                        <a:solidFill>
                          <a:srgbClr val="009CDC"/>
                        </a:solidFill>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600"/>
                        </a:spcAft>
                      </a:pPr>
                      <a:r>
                        <a:rPr lang="en-GB" sz="1000" i="1" dirty="0">
                          <a:effectLst/>
                          <a:latin typeface="Frutiger LT Std 55 Roman" panose="020B0602020204020204" pitchFamily="34" charset="0"/>
                          <a:ea typeface="Times New Roman" panose="02020603050405020304" pitchFamily="18" charset="0"/>
                          <a:cs typeface="Times New Roman" panose="02020603050405020304" pitchFamily="18" charset="0"/>
                        </a:rPr>
                        <a:t>Senior Associate - Nigeria</a:t>
                      </a:r>
                      <a:endParaRPr lang="en-GB" sz="900" i="1"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0"/>
                        </a:spcAft>
                      </a:pPr>
                      <a:r>
                        <a:rPr lang="en-GB" sz="1000" b="1" dirty="0">
                          <a:effectLst/>
                          <a:latin typeface="Frutiger LT Std 55 Roman" panose="020B0602020204020204" pitchFamily="34" charset="0"/>
                          <a:ea typeface="Times New Roman" panose="02020603050405020304" pitchFamily="18" charset="0"/>
                          <a:cs typeface="Times New Roman" panose="02020603050405020304" pitchFamily="18" charset="0"/>
                        </a:rPr>
                        <a:t>T:</a:t>
                      </a: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+ 234 1 462 8360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0"/>
                        </a:spcAft>
                      </a:pPr>
                      <a:r>
                        <a:rPr lang="en-GB" sz="1000" b="1" dirty="0">
                          <a:effectLst/>
                          <a:latin typeface="Frutiger LT Std 55 Roman" panose="020B0602020204020204" pitchFamily="34" charset="0"/>
                          <a:ea typeface="Times New Roman" panose="02020603050405020304" pitchFamily="18" charset="0"/>
                          <a:cs typeface="Times New Roman" panose="02020603050405020304" pitchFamily="18" charset="0"/>
                        </a:rPr>
                        <a:t>M:</a:t>
                      </a: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+234 703 1714946</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100"/>
                        </a:spcAft>
                      </a:pPr>
                      <a:r>
                        <a:rPr lang="en-GB" sz="1000" u="sng" dirty="0">
                          <a:solidFill>
                            <a:srgbClr val="009CDC"/>
                          </a:solidFill>
                          <a:effectLst/>
                          <a:latin typeface="Frutiger LT Std 55 Roman" panose="020B060202020402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xmlns="" val="tx"/>
                              </a:ext>
                            </a:extLst>
                          </a:hlinkClick>
                        </a:rPr>
                        <a:t>Olagoke.Kuye@aluko-oyebode.com</a:t>
                      </a:r>
                      <a:endParaRPr lang="en-GB" sz="900" dirty="0">
                        <a:solidFill>
                          <a:srgbClr val="009CDC"/>
                        </a:solidFill>
                        <a:effectLst/>
                        <a:latin typeface="Verdana" panose="020B0604030504040204" pitchFamily="34" charset="0"/>
                        <a:ea typeface="Times New Roman" panose="02020603050405020304" pitchFamily="18" charset="0"/>
                        <a:cs typeface="Times New Roman" panose="02020603050405020304" pitchFamily="18" charset="0"/>
                      </a:endParaRPr>
                    </a:p>
                    <a:p>
                      <a:pPr marL="0" marR="0">
                        <a:spcBef>
                          <a:spcPts val="0"/>
                        </a:spcBef>
                        <a:spcAft>
                          <a:spcPts val="100"/>
                        </a:spcAft>
                      </a:pP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711F7E"/>
                      </a:solidFill>
                      <a:prstDash val="solid"/>
                      <a:round/>
                      <a:headEnd type="none" w="med" len="med"/>
                      <a:tailEnd type="none" w="med" len="med"/>
                    </a:lnB>
                  </a:tcPr>
                </a:tc>
                <a:extLst>
                  <a:ext uri="{0D108BD9-81ED-4DB2-BD59-A6C34878D82A}">
                    <a16:rowId xmlns:a16="http://schemas.microsoft.com/office/drawing/2014/main" val="1155345228"/>
                  </a:ext>
                </a:extLst>
              </a:tr>
            </a:tbl>
          </a:graphicData>
        </a:graphic>
      </p:graphicFrame>
      <p:sp>
        <p:nvSpPr>
          <p:cNvPr id="8" name="Text Placeholder 1">
            <a:extLst>
              <a:ext uri="{FF2B5EF4-FFF2-40B4-BE49-F238E27FC236}">
                <a16:creationId xmlns:a16="http://schemas.microsoft.com/office/drawing/2014/main" id="{A0255BEA-270F-421D-96F8-42A034CA03E0}"/>
              </a:ext>
            </a:extLst>
          </p:cNvPr>
          <p:cNvSpPr txBox="1">
            <a:spLocks/>
          </p:cNvSpPr>
          <p:nvPr/>
        </p:nvSpPr>
        <p:spPr>
          <a:xfrm>
            <a:off x="390525" y="328882"/>
            <a:ext cx="9228260" cy="512493"/>
          </a:xfrm>
          <a:prstGeom prst="rect">
            <a:avLst/>
          </a:prstGeom>
        </p:spPr>
        <p:txBody>
          <a:bodyPr lIns="0" tIns="0" rIns="0">
            <a:noAutofit/>
          </a:bodyPr>
          <a:lstStyle>
            <a:lvl1pPr marL="0" indent="0" algn="l" defTabSz="914400" rtl="0" eaLnBrk="1" latinLnBrk="0" hangingPunct="1">
              <a:lnSpc>
                <a:spcPct val="90000"/>
              </a:lnSpc>
              <a:spcBef>
                <a:spcPts val="1000"/>
              </a:spcBef>
              <a:buFont typeface="Arial"/>
              <a:buNone/>
              <a:defRPr sz="3000" kern="1200">
                <a:solidFill>
                  <a:schemeClr val="tx2"/>
                </a:solidFill>
                <a:latin typeface="+mj-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300" dirty="0">
                <a:solidFill>
                  <a:srgbClr val="009CDC"/>
                </a:solidFill>
                <a:ea typeface="Calibri" panose="020F0502020204030204" pitchFamily="34" charset="0"/>
                <a:cs typeface="Calibri" panose="020F0502020204030204" pitchFamily="34" charset="0"/>
              </a:rPr>
              <a:t>Contact Details</a:t>
            </a:r>
            <a:endParaRPr lang="en-GB" sz="2300" dirty="0">
              <a:solidFill>
                <a:srgbClr val="009CDC"/>
              </a:solidFill>
            </a:endParaRPr>
          </a:p>
        </p:txBody>
      </p:sp>
      <p:sp>
        <p:nvSpPr>
          <p:cNvPr id="3" name="Rectangle 2">
            <a:extLst>
              <a:ext uri="{FF2B5EF4-FFF2-40B4-BE49-F238E27FC236}">
                <a16:creationId xmlns:a16="http://schemas.microsoft.com/office/drawing/2014/main" id="{BD529292-07A5-4FD2-9162-43798840EEDE}"/>
              </a:ext>
            </a:extLst>
          </p:cNvPr>
          <p:cNvSpPr>
            <a:spLocks noChangeArrowheads="1"/>
          </p:cNvSpPr>
          <p:nvPr/>
        </p:nvSpPr>
        <p:spPr bwMode="auto">
          <a:xfrm>
            <a:off x="879475" y="27590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5" name="Picture 5">
            <a:extLst>
              <a:ext uri="{FF2B5EF4-FFF2-40B4-BE49-F238E27FC236}">
                <a16:creationId xmlns:a16="http://schemas.microsoft.com/office/drawing/2014/main" id="{319A3744-0622-47D8-B021-54B3B05778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475" y="2759075"/>
            <a:ext cx="1076325" cy="10572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a:extLst>
              <a:ext uri="{FF2B5EF4-FFF2-40B4-BE49-F238E27FC236}">
                <a16:creationId xmlns:a16="http://schemas.microsoft.com/office/drawing/2014/main" id="{2B939DAD-C599-4299-8689-C44E219158C4}"/>
              </a:ext>
            </a:extLst>
          </p:cNvPr>
          <p:cNvGraphicFramePr>
            <a:graphicFrameLocks noGrp="1"/>
          </p:cNvGraphicFramePr>
          <p:nvPr>
            <p:extLst>
              <p:ext uri="{D42A27DB-BD31-4B8C-83A1-F6EECF244321}">
                <p14:modId xmlns:p14="http://schemas.microsoft.com/office/powerpoint/2010/main" val="3775172236"/>
              </p:ext>
            </p:extLst>
          </p:nvPr>
        </p:nvGraphicFramePr>
        <p:xfrm>
          <a:off x="879211" y="4109472"/>
          <a:ext cx="10433578" cy="1003300"/>
        </p:xfrm>
        <a:graphic>
          <a:graphicData uri="http://schemas.openxmlformats.org/drawingml/2006/table">
            <a:tbl>
              <a:tblPr firstRow="1" firstCol="1" bandRow="1"/>
              <a:tblGrid>
                <a:gridCol w="1982380">
                  <a:extLst>
                    <a:ext uri="{9D8B030D-6E8A-4147-A177-3AD203B41FA5}">
                      <a16:colId xmlns:a16="http://schemas.microsoft.com/office/drawing/2014/main" val="1216974425"/>
                    </a:ext>
                  </a:extLst>
                </a:gridCol>
                <a:gridCol w="8451198">
                  <a:extLst>
                    <a:ext uri="{9D8B030D-6E8A-4147-A177-3AD203B41FA5}">
                      <a16:colId xmlns:a16="http://schemas.microsoft.com/office/drawing/2014/main" val="4057347964"/>
                    </a:ext>
                  </a:extLst>
                </a:gridCol>
              </a:tblGrid>
              <a:tr h="693896">
                <a:tc>
                  <a:txBody>
                    <a:bodyPr/>
                    <a:lstStyle/>
                    <a:p>
                      <a:pPr marL="0" marR="0">
                        <a:spcBef>
                          <a:spcPts val="600"/>
                        </a:spcBef>
                        <a:spcAft>
                          <a:spcPts val="0"/>
                        </a:spcAft>
                      </a:pPr>
                      <a:endParaRPr lang="en-GB" sz="1000">
                        <a:effectLst/>
                        <a:latin typeface="Frutiger LT Std 55 Roman" panose="020B0602020204020204" pitchFamily="34" charset="0"/>
                        <a:ea typeface="Times New Roman" panose="02020603050405020304" pitchFamily="18" charset="0"/>
                        <a:cs typeface="Times New Roman" panose="02020603050405020304" pitchFamily="18" charset="0"/>
                      </a:endParaRPr>
                    </a:p>
                  </a:txBody>
                  <a:tcPr marL="0" marR="0" marT="0" marB="0" anchor="b">
                    <a:lnL>
                      <a:noFill/>
                    </a:lnL>
                    <a:lnR>
                      <a:noFill/>
                    </a:lnR>
                    <a:lnT>
                      <a:noFill/>
                    </a:lnT>
                    <a:lnB w="12700" cap="flat" cmpd="sng" algn="ctr">
                      <a:solidFill>
                        <a:srgbClr val="711F7E"/>
                      </a:solidFill>
                      <a:prstDash val="solid"/>
                      <a:round/>
                      <a:headEnd type="none" w="med" len="med"/>
                      <a:tailEnd type="none" w="med" len="med"/>
                    </a:lnB>
                  </a:tcPr>
                </a:tc>
                <a:tc>
                  <a:txBody>
                    <a:bodyPr/>
                    <a:lstStyle/>
                    <a:p>
                      <a:pPr marL="127000" marR="0">
                        <a:spcBef>
                          <a:spcPts val="0"/>
                        </a:spcBef>
                        <a:spcAft>
                          <a:spcPts val="0"/>
                        </a:spcAft>
                      </a:pPr>
                      <a:r>
                        <a:rPr lang="en-GB" sz="1000" b="1" dirty="0">
                          <a:solidFill>
                            <a:srgbClr val="009CDC"/>
                          </a:solidFill>
                          <a:effectLst/>
                          <a:latin typeface="Frutiger LT Std 55 Roman" panose="020B0602020204020204" pitchFamily="34" charset="0"/>
                          <a:ea typeface="Times New Roman" panose="02020603050405020304" pitchFamily="18" charset="0"/>
                          <a:cs typeface="Times New Roman" panose="02020603050405020304" pitchFamily="18" charset="0"/>
                        </a:rPr>
                        <a:t>Jesutofunmi Olabenjo</a:t>
                      </a:r>
                      <a:endParaRPr lang="en-GB" sz="900" b="1" dirty="0">
                        <a:solidFill>
                          <a:srgbClr val="009CDC"/>
                        </a:solidFill>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600"/>
                        </a:spcAft>
                      </a:pPr>
                      <a:r>
                        <a:rPr lang="en-GB" sz="1000" i="1" dirty="0">
                          <a:effectLst/>
                          <a:latin typeface="Frutiger LT Std 55 Roman" panose="020B0602020204020204" pitchFamily="34" charset="0"/>
                          <a:ea typeface="Times New Roman" panose="02020603050405020304" pitchFamily="18" charset="0"/>
                          <a:cs typeface="Times New Roman" panose="02020603050405020304" pitchFamily="18" charset="0"/>
                        </a:rPr>
                        <a:t>Senior Associate - Nigeria</a:t>
                      </a:r>
                      <a:endParaRPr lang="en-GB" sz="900" i="1"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0"/>
                        </a:spcAft>
                      </a:pPr>
                      <a:r>
                        <a:rPr lang="en-GB" sz="1000" b="1" dirty="0">
                          <a:effectLst/>
                          <a:latin typeface="Frutiger LT Std 55 Roman" panose="020B0602020204020204" pitchFamily="34" charset="0"/>
                          <a:ea typeface="Times New Roman" panose="02020603050405020304" pitchFamily="18" charset="0"/>
                          <a:cs typeface="Times New Roman" panose="02020603050405020304" pitchFamily="18" charset="0"/>
                        </a:rPr>
                        <a:t>T:</a:t>
                      </a: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+ 234 1 462 8360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0"/>
                        </a:spcAft>
                      </a:pPr>
                      <a:r>
                        <a:rPr lang="en-GB" sz="1000" b="1" dirty="0">
                          <a:effectLst/>
                          <a:latin typeface="Frutiger LT Std 55 Roman" panose="020B0602020204020204" pitchFamily="34" charset="0"/>
                          <a:ea typeface="Times New Roman" panose="02020603050405020304" pitchFamily="18" charset="0"/>
                          <a:cs typeface="Times New Roman" panose="02020603050405020304" pitchFamily="18" charset="0"/>
                        </a:rPr>
                        <a:t>M:</a:t>
                      </a: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+234 810 543 4003</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100"/>
                        </a:spcAft>
                      </a:pPr>
                      <a:r>
                        <a:rPr lang="en-GB" sz="1000" u="sng" dirty="0">
                          <a:solidFill>
                            <a:srgbClr val="009CDC"/>
                          </a:solidFill>
                          <a:effectLst/>
                          <a:latin typeface="Frutiger LT Std 55 Roman" panose="020B0602020204020204" pitchFamily="34"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xmlns="" val="tx"/>
                              </a:ext>
                            </a:extLst>
                          </a:hlinkClick>
                        </a:rPr>
                        <a:t>Jesutofunmi.Olabenjo@aluko-oyebode.com</a:t>
                      </a:r>
                      <a:endParaRPr lang="en-GB" sz="900" dirty="0">
                        <a:solidFill>
                          <a:srgbClr val="009CDC"/>
                        </a:solidFill>
                        <a:effectLst/>
                        <a:latin typeface="Verdana" panose="020B0604030504040204" pitchFamily="34" charset="0"/>
                        <a:ea typeface="Times New Roman" panose="02020603050405020304" pitchFamily="18" charset="0"/>
                        <a:cs typeface="Times New Roman" panose="02020603050405020304" pitchFamily="18" charset="0"/>
                      </a:endParaRPr>
                    </a:p>
                    <a:p>
                      <a:pPr marL="0" marR="0">
                        <a:spcBef>
                          <a:spcPts val="0"/>
                        </a:spcBef>
                        <a:spcAft>
                          <a:spcPts val="100"/>
                        </a:spcAft>
                      </a:pP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711F7E"/>
                      </a:solidFill>
                      <a:prstDash val="solid"/>
                      <a:round/>
                      <a:headEnd type="none" w="med" len="med"/>
                      <a:tailEnd type="none" w="med" len="med"/>
                    </a:lnB>
                  </a:tcPr>
                </a:tc>
                <a:extLst>
                  <a:ext uri="{0D108BD9-81ED-4DB2-BD59-A6C34878D82A}">
                    <a16:rowId xmlns:a16="http://schemas.microsoft.com/office/drawing/2014/main" val="3658113819"/>
                  </a:ext>
                </a:extLst>
              </a:tr>
            </a:tbl>
          </a:graphicData>
        </a:graphic>
      </p:graphicFrame>
      <p:sp>
        <p:nvSpPr>
          <p:cNvPr id="9" name="Rectangle 5">
            <a:extLst>
              <a:ext uri="{FF2B5EF4-FFF2-40B4-BE49-F238E27FC236}">
                <a16:creationId xmlns:a16="http://schemas.microsoft.com/office/drawing/2014/main" id="{D4688835-250F-4C99-B9E7-096F9A9584CB}"/>
              </a:ext>
            </a:extLst>
          </p:cNvPr>
          <p:cNvSpPr>
            <a:spLocks noChangeArrowheads="1"/>
          </p:cNvSpPr>
          <p:nvPr/>
        </p:nvSpPr>
        <p:spPr bwMode="auto">
          <a:xfrm>
            <a:off x="879475" y="409502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5">
            <a:extLst>
              <a:ext uri="{FF2B5EF4-FFF2-40B4-BE49-F238E27FC236}">
                <a16:creationId xmlns:a16="http://schemas.microsoft.com/office/drawing/2014/main" id="{A31F3613-FD92-4326-8A3A-9C125DD1C2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475" y="4095026"/>
            <a:ext cx="115226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person wearing a suit and tie smiling and looking at the camera&#10;&#10;Description automatically generated">
            <a:extLst>
              <a:ext uri="{FF2B5EF4-FFF2-40B4-BE49-F238E27FC236}">
                <a16:creationId xmlns:a16="http://schemas.microsoft.com/office/drawing/2014/main" id="{D9CEEF75-2E12-4216-98EC-46DDCCD61B21}"/>
              </a:ext>
            </a:extLst>
          </p:cNvPr>
          <p:cNvPicPr>
            <a:picLocks noChangeAspect="1"/>
          </p:cNvPicPr>
          <p:nvPr/>
        </p:nvPicPr>
        <p:blipFill>
          <a:blip r:embed="rId5"/>
          <a:stretch>
            <a:fillRect/>
          </a:stretch>
        </p:blipFill>
        <p:spPr>
          <a:xfrm>
            <a:off x="879739" y="2759075"/>
            <a:ext cx="1151080" cy="1057275"/>
          </a:xfrm>
          <a:prstGeom prst="rect">
            <a:avLst/>
          </a:prstGeom>
        </p:spPr>
      </p:pic>
      <p:graphicFrame>
        <p:nvGraphicFramePr>
          <p:cNvPr id="4" name="Table 3">
            <a:extLst>
              <a:ext uri="{FF2B5EF4-FFF2-40B4-BE49-F238E27FC236}">
                <a16:creationId xmlns:a16="http://schemas.microsoft.com/office/drawing/2014/main" id="{620A8065-DF36-4087-BAEC-6E56457BC807}"/>
              </a:ext>
            </a:extLst>
          </p:cNvPr>
          <p:cNvGraphicFramePr>
            <a:graphicFrameLocks noGrp="1"/>
          </p:cNvGraphicFramePr>
          <p:nvPr>
            <p:extLst>
              <p:ext uri="{D42A27DB-BD31-4B8C-83A1-F6EECF244321}">
                <p14:modId xmlns:p14="http://schemas.microsoft.com/office/powerpoint/2010/main" val="130253875"/>
              </p:ext>
            </p:extLst>
          </p:nvPr>
        </p:nvGraphicFramePr>
        <p:xfrm>
          <a:off x="879475" y="1537748"/>
          <a:ext cx="10433578" cy="1017905"/>
        </p:xfrm>
        <a:graphic>
          <a:graphicData uri="http://schemas.openxmlformats.org/drawingml/2006/table">
            <a:tbl>
              <a:tblPr firstRow="1" firstCol="1" bandRow="1"/>
              <a:tblGrid>
                <a:gridCol w="1982380">
                  <a:extLst>
                    <a:ext uri="{9D8B030D-6E8A-4147-A177-3AD203B41FA5}">
                      <a16:colId xmlns:a16="http://schemas.microsoft.com/office/drawing/2014/main" val="2238835030"/>
                    </a:ext>
                  </a:extLst>
                </a:gridCol>
                <a:gridCol w="8451198">
                  <a:extLst>
                    <a:ext uri="{9D8B030D-6E8A-4147-A177-3AD203B41FA5}">
                      <a16:colId xmlns:a16="http://schemas.microsoft.com/office/drawing/2014/main" val="2324369408"/>
                    </a:ext>
                  </a:extLst>
                </a:gridCol>
              </a:tblGrid>
              <a:tr h="1017905">
                <a:tc>
                  <a:txBody>
                    <a:bodyPr/>
                    <a:lstStyle/>
                    <a:p>
                      <a:pPr marL="0" marR="0">
                        <a:spcBef>
                          <a:spcPts val="600"/>
                        </a:spcBef>
                        <a:spcAft>
                          <a:spcPts val="0"/>
                        </a:spcAft>
                      </a:pPr>
                      <a:endPar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endParaRPr>
                    </a:p>
                  </a:txBody>
                  <a:tcPr marL="0" marR="0" marT="0" marB="0" anchor="b">
                    <a:lnL>
                      <a:noFill/>
                    </a:lnL>
                    <a:lnR>
                      <a:noFill/>
                    </a:lnR>
                    <a:lnT>
                      <a:noFill/>
                    </a:lnT>
                    <a:lnB w="12700" cap="flat" cmpd="sng" algn="ctr">
                      <a:solidFill>
                        <a:srgbClr val="711F7E"/>
                      </a:solidFill>
                      <a:prstDash val="solid"/>
                      <a:round/>
                      <a:headEnd type="none" w="med" len="med"/>
                      <a:tailEnd type="none" w="med" len="med"/>
                    </a:lnB>
                  </a:tcPr>
                </a:tc>
                <a:tc>
                  <a:txBody>
                    <a:bodyPr/>
                    <a:lstStyle/>
                    <a:p>
                      <a:pPr marL="127000" marR="0">
                        <a:spcBef>
                          <a:spcPts val="0"/>
                        </a:spcBef>
                        <a:spcAft>
                          <a:spcPts val="0"/>
                        </a:spcAft>
                      </a:pPr>
                      <a:r>
                        <a:rPr lang="en-GB" sz="1000" b="1" dirty="0">
                          <a:solidFill>
                            <a:srgbClr val="009CDC"/>
                          </a:solidFill>
                          <a:effectLst/>
                          <a:latin typeface="Frutiger LT Std 55 Roman" panose="020B0602020204020204" pitchFamily="34" charset="0"/>
                          <a:ea typeface="Times New Roman" panose="02020603050405020304" pitchFamily="18" charset="0"/>
                          <a:cs typeface="Times New Roman" panose="02020603050405020304" pitchFamily="18" charset="0"/>
                        </a:rPr>
                        <a:t>Oghogho Makinde</a:t>
                      </a:r>
                      <a:endParaRPr lang="en-GB" sz="900" b="1" dirty="0">
                        <a:solidFill>
                          <a:srgbClr val="009CDC"/>
                        </a:solidFill>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600"/>
                        </a:spcAft>
                      </a:pPr>
                      <a:r>
                        <a:rPr lang="en-GB" sz="1000" i="1" dirty="0">
                          <a:effectLst/>
                          <a:latin typeface="Frutiger LT Std 55 Roman" panose="020B0602020204020204" pitchFamily="34" charset="0"/>
                          <a:ea typeface="Times New Roman" panose="02020603050405020304" pitchFamily="18" charset="0"/>
                          <a:cs typeface="Times New Roman" panose="02020603050405020304" pitchFamily="18" charset="0"/>
                        </a:rPr>
                        <a:t>Partner - Nigeria</a:t>
                      </a:r>
                      <a:endParaRPr lang="en-GB" sz="900" i="1"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0"/>
                        </a:spcAft>
                      </a:pPr>
                      <a:r>
                        <a:rPr lang="en-GB" sz="1000" b="1" dirty="0">
                          <a:effectLst/>
                          <a:latin typeface="Frutiger LT Std 55 Roman" panose="020B0602020204020204" pitchFamily="34" charset="0"/>
                          <a:ea typeface="Times New Roman" panose="02020603050405020304" pitchFamily="18" charset="0"/>
                          <a:cs typeface="Times New Roman" panose="02020603050405020304" pitchFamily="18" charset="0"/>
                        </a:rPr>
                        <a:t>T:</a:t>
                      </a: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+ 234 1 462 8360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0"/>
                        </a:spcAft>
                      </a:pPr>
                      <a:r>
                        <a:rPr lang="en-GB" sz="1000" b="1" dirty="0">
                          <a:effectLst/>
                          <a:latin typeface="Frutiger LT Std 55 Roman" panose="020B0602020204020204" pitchFamily="34" charset="0"/>
                          <a:ea typeface="Times New Roman" panose="02020603050405020304" pitchFamily="18" charset="0"/>
                          <a:cs typeface="Times New Roman" panose="02020603050405020304" pitchFamily="18" charset="0"/>
                        </a:rPr>
                        <a:t>M:</a:t>
                      </a: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+234 803 402 8360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p>
                      <a:pPr marL="127000" marR="0">
                        <a:spcBef>
                          <a:spcPts val="0"/>
                        </a:spcBef>
                        <a:spcAft>
                          <a:spcPts val="100"/>
                        </a:spcAft>
                      </a:pPr>
                      <a:r>
                        <a:rPr lang="en-GB" sz="1000" u="sng" dirty="0">
                          <a:solidFill>
                            <a:srgbClr val="009CDC"/>
                          </a:solidFill>
                          <a:effectLst/>
                          <a:latin typeface="Frutiger LT Std 55 Roman" panose="020B0602020204020204" pitchFamily="34" charset="0"/>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xmlns="" val="tx"/>
                              </a:ext>
                            </a:extLst>
                          </a:hlinkClick>
                        </a:rPr>
                        <a:t>Oghogho.Makinde@aluko-oyebode.com</a:t>
                      </a:r>
                      <a:endParaRPr lang="en-GB" sz="900" dirty="0">
                        <a:solidFill>
                          <a:srgbClr val="009CDC"/>
                        </a:solidFill>
                        <a:effectLst/>
                        <a:latin typeface="Verdana" panose="020B0604030504040204" pitchFamily="34" charset="0"/>
                        <a:ea typeface="Times New Roman" panose="02020603050405020304" pitchFamily="18" charset="0"/>
                        <a:cs typeface="Times New Roman" panose="02020603050405020304" pitchFamily="18" charset="0"/>
                      </a:endParaRPr>
                    </a:p>
                    <a:p>
                      <a:pPr marL="0" marR="0">
                        <a:spcBef>
                          <a:spcPts val="0"/>
                        </a:spcBef>
                        <a:spcAft>
                          <a:spcPts val="100"/>
                        </a:spcAft>
                      </a:pPr>
                      <a:r>
                        <a:rPr lang="en-GB" sz="1000" dirty="0">
                          <a:effectLst/>
                          <a:latin typeface="Frutiger LT Std 55 Roman" panose="020B0602020204020204" pitchFamily="34" charset="0"/>
                          <a:ea typeface="Times New Roman" panose="02020603050405020304" pitchFamily="18" charset="0"/>
                          <a:cs typeface="Times New Roman" panose="02020603050405020304" pitchFamily="18" charset="0"/>
                        </a:rPr>
                        <a:t> </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711F7E"/>
                      </a:solidFill>
                      <a:prstDash val="solid"/>
                      <a:round/>
                      <a:headEnd type="none" w="med" len="med"/>
                      <a:tailEnd type="none" w="med" len="med"/>
                    </a:lnB>
                  </a:tcPr>
                </a:tc>
                <a:extLst>
                  <a:ext uri="{0D108BD9-81ED-4DB2-BD59-A6C34878D82A}">
                    <a16:rowId xmlns:a16="http://schemas.microsoft.com/office/drawing/2014/main" val="2641202924"/>
                  </a:ext>
                </a:extLst>
              </a:tr>
            </a:tbl>
          </a:graphicData>
        </a:graphic>
      </p:graphicFrame>
      <p:sp>
        <p:nvSpPr>
          <p:cNvPr id="6" name="Rectangle 2">
            <a:extLst>
              <a:ext uri="{FF2B5EF4-FFF2-40B4-BE49-F238E27FC236}">
                <a16:creationId xmlns:a16="http://schemas.microsoft.com/office/drawing/2014/main" id="{A5969408-6446-459C-AB35-8E1D6FF8D6DF}"/>
              </a:ext>
            </a:extLst>
          </p:cNvPr>
          <p:cNvSpPr>
            <a:spLocks noChangeArrowheads="1"/>
          </p:cNvSpPr>
          <p:nvPr/>
        </p:nvSpPr>
        <p:spPr bwMode="auto">
          <a:xfrm>
            <a:off x="879739" y="145331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 name="Picture 5">
            <a:extLst>
              <a:ext uri="{FF2B5EF4-FFF2-40B4-BE49-F238E27FC236}">
                <a16:creationId xmlns:a16="http://schemas.microsoft.com/office/drawing/2014/main" id="{7FE87B8A-2BB0-4E0D-BE56-16EE4211EE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739" y="1453312"/>
            <a:ext cx="1076325"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A6896981-D591-4AA1-A403-D9D4EBDA217B}"/>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78947" y="1375229"/>
            <a:ext cx="1152260" cy="1180424"/>
          </a:xfrm>
          <a:prstGeom prst="rect">
            <a:avLst/>
          </a:prstGeom>
          <a:noFill/>
          <a:ln>
            <a:noFill/>
          </a:ln>
        </p:spPr>
      </p:pic>
    </p:spTree>
    <p:extLst>
      <p:ext uri="{BB962C8B-B14F-4D97-AF65-F5344CB8AC3E}">
        <p14:creationId xmlns:p14="http://schemas.microsoft.com/office/powerpoint/2010/main" val="3122003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1152879"/>
      </p:ext>
    </p:extLst>
  </p:cSld>
  <p:clrMapOvr>
    <a:masterClrMapping/>
  </p:clrMapOvr>
</p:sld>
</file>

<file path=ppt/theme/theme1.xml><?xml version="1.0" encoding="utf-8"?>
<a:theme xmlns:a="http://schemas.openxmlformats.org/drawingml/2006/main" name="New Cover Slides w Placeholders">
  <a:themeElements>
    <a:clrScheme name="Aluko 1">
      <a:dk1>
        <a:srgbClr val="000000"/>
      </a:dk1>
      <a:lt1>
        <a:srgbClr val="FFFFFF"/>
      </a:lt1>
      <a:dk2>
        <a:srgbClr val="009CDC"/>
      </a:dk2>
      <a:lt2>
        <a:srgbClr val="E9E9E9"/>
      </a:lt2>
      <a:accent1>
        <a:srgbClr val="7E7773"/>
      </a:accent1>
      <a:accent2>
        <a:srgbClr val="EAEAEA"/>
      </a:accent2>
      <a:accent3>
        <a:srgbClr val="FFFFFF"/>
      </a:accent3>
      <a:accent4>
        <a:srgbClr val="D3D549"/>
      </a:accent4>
      <a:accent5>
        <a:srgbClr val="2F2F2F"/>
      </a:accent5>
      <a:accent6>
        <a:srgbClr val="CE543A"/>
      </a:accent6>
      <a:hlink>
        <a:srgbClr val="E9E9E9"/>
      </a:hlink>
      <a:folHlink>
        <a:srgbClr val="A1958A"/>
      </a:folHlink>
    </a:clrScheme>
    <a:fontScheme name="Aluko&amp;Oyebode fonts">
      <a:majorFont>
        <a:latin typeface="Dinamit Light"/>
        <a:ea typeface=""/>
        <a:cs typeface=""/>
      </a:majorFont>
      <a:minorFont>
        <a:latin typeface="Frutiger LT Std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F57D4CA-E55E-4EBF-9EC0-C592708611CC}" vid="{8667846F-F4BC-4374-BF5F-4AB49EEF1BC5}"/>
    </a:ext>
  </a:extLst>
</a:theme>
</file>

<file path=ppt/theme/theme2.xml><?xml version="1.0" encoding="utf-8"?>
<a:theme xmlns:a="http://schemas.openxmlformats.org/drawingml/2006/main" name="Presentation Slides">
  <a:themeElements>
    <a:clrScheme name="Aluko 1">
      <a:dk1>
        <a:srgbClr val="000000"/>
      </a:dk1>
      <a:lt1>
        <a:srgbClr val="FFFFFF"/>
      </a:lt1>
      <a:dk2>
        <a:srgbClr val="009CDC"/>
      </a:dk2>
      <a:lt2>
        <a:srgbClr val="E9E9E9"/>
      </a:lt2>
      <a:accent1>
        <a:srgbClr val="7E7773"/>
      </a:accent1>
      <a:accent2>
        <a:srgbClr val="EAEAEA"/>
      </a:accent2>
      <a:accent3>
        <a:srgbClr val="FFFFFF"/>
      </a:accent3>
      <a:accent4>
        <a:srgbClr val="D3D549"/>
      </a:accent4>
      <a:accent5>
        <a:srgbClr val="2F2F2F"/>
      </a:accent5>
      <a:accent6>
        <a:srgbClr val="CE543A"/>
      </a:accent6>
      <a:hlink>
        <a:srgbClr val="E9E9E9"/>
      </a:hlink>
      <a:folHlink>
        <a:srgbClr val="A1958A"/>
      </a:folHlink>
    </a:clrScheme>
    <a:fontScheme name="Aluko&amp;Oyebode fonts">
      <a:majorFont>
        <a:latin typeface="Dinamit Light"/>
        <a:ea typeface=""/>
        <a:cs typeface=""/>
      </a:majorFont>
      <a:minorFont>
        <a:latin typeface="Frutiger LT Std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F57D4CA-E55E-4EBF-9EC0-C592708611CC}" vid="{4A7C2AF0-7FE7-4B34-883C-248EBCFEECD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B1344BF12F4744C8C64871FC7F75B13" ma:contentTypeVersion="8" ma:contentTypeDescription="Create a new document." ma:contentTypeScope="" ma:versionID="41eb93125c9cfc77e7761827e62f452c">
  <xsd:schema xmlns:xsd="http://www.w3.org/2001/XMLSchema" xmlns:xs="http://www.w3.org/2001/XMLSchema" xmlns:p="http://schemas.microsoft.com/office/2006/metadata/properties" xmlns:ns2="273c2615-7bc9-476d-9665-86de9136282c" xmlns:ns3="1b464070-089b-4a74-8ec6-5382d2d2f907" targetNamespace="http://schemas.microsoft.com/office/2006/metadata/properties" ma:root="true" ma:fieldsID="f7ff463b2f707d26a83854858e6c00c4" ns2:_="" ns3:_="">
    <xsd:import namespace="273c2615-7bc9-476d-9665-86de9136282c"/>
    <xsd:import namespace="1b464070-089b-4a74-8ec6-5382d2d2f90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3c2615-7bc9-476d-9665-86de913628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464070-089b-4a74-8ec6-5382d2d2f90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6B27E5-8A3B-46D8-BD5D-F521D5C5B04F}">
  <ds:schemaRefs>
    <ds:schemaRef ds:uri="http://schemas.openxmlformats.org/package/2006/metadata/core-properties"/>
    <ds:schemaRef ds:uri="http://purl.org/dc/terms/"/>
    <ds:schemaRef ds:uri="http://schemas.microsoft.com/office/infopath/2007/PartnerControls"/>
    <ds:schemaRef ds:uri="http://purl.org/dc/dcmitype/"/>
    <ds:schemaRef ds:uri="http://schemas.microsoft.com/office/2006/documentManagement/types"/>
    <ds:schemaRef ds:uri="1b464070-089b-4a74-8ec6-5382d2d2f907"/>
    <ds:schemaRef ds:uri="273c2615-7bc9-476d-9665-86de9136282c"/>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BCE1D28-7FD1-473F-BE1F-9E5D9FA2AE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3c2615-7bc9-476d-9665-86de9136282c"/>
    <ds:schemaRef ds:uri="1b464070-089b-4a74-8ec6-5382d2d2f9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D19E228-0072-449F-B524-5B125ADFDB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Presentation1</Template>
  <TotalTime>4186</TotalTime>
  <Words>724</Words>
  <Application>Microsoft Office PowerPoint</Application>
  <PresentationFormat>Widescreen</PresentationFormat>
  <Paragraphs>121</Paragraphs>
  <Slides>9</Slides>
  <Notes>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9</vt:i4>
      </vt:variant>
    </vt:vector>
  </HeadingPairs>
  <TitlesOfParts>
    <vt:vector size="22" baseType="lpstr">
      <vt:lpstr>Arial</vt:lpstr>
      <vt:lpstr>Calibri</vt:lpstr>
      <vt:lpstr>Courier New</vt:lpstr>
      <vt:lpstr>Dinamit Light</vt:lpstr>
      <vt:lpstr>Frutiger LT Std 45 Light</vt:lpstr>
      <vt:lpstr>Frutiger LT Std 55 Roman</vt:lpstr>
      <vt:lpstr>Frutiger LT Std 65</vt:lpstr>
      <vt:lpstr>MS Mincho</vt:lpstr>
      <vt:lpstr>Proxima Nova A</vt:lpstr>
      <vt:lpstr>Times New Roman</vt:lpstr>
      <vt:lpstr>Verdana</vt:lpstr>
      <vt:lpstr>New Cover Slides w Placeholders</vt:lpstr>
      <vt:lpstr>Presentation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Abisola Akinyemi</dc:creator>
  <cp:lastModifiedBy>Omodolapo Oladoyin - Legal Manager</cp:lastModifiedBy>
  <cp:revision>192</cp:revision>
  <cp:lastPrinted>2018-08-11T16:48:00Z</cp:lastPrinted>
  <dcterms:created xsi:type="dcterms:W3CDTF">2018-11-07T10:21:24Z</dcterms:created>
  <dcterms:modified xsi:type="dcterms:W3CDTF">2020-07-31T18:02:55Z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0x010100FB1344BF12F4744C8C64871FC7F75B13</vt:lpwstr>
  </property>
  <property fmtid="{D5CDD505-2E9C-101B-9397-08002B2CF9AE}" pid="3" name="Order">
    <vt:r8>22100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