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7" r:id="rId5"/>
    <p:sldMasterId id="2147483671" r:id="rId6"/>
  </p:sldMasterIdLst>
  <p:notesMasterIdLst>
    <p:notesMasterId r:id="rId16"/>
  </p:notesMasterIdLst>
  <p:handoutMasterIdLst>
    <p:handoutMasterId r:id="rId17"/>
  </p:handoutMasterIdLst>
  <p:sldIdLst>
    <p:sldId id="1354" r:id="rId7"/>
    <p:sldId id="1382" r:id="rId8"/>
    <p:sldId id="1377" r:id="rId9"/>
    <p:sldId id="1381" r:id="rId10"/>
    <p:sldId id="1380" r:id="rId11"/>
    <p:sldId id="1378" r:id="rId12"/>
    <p:sldId id="1379" r:id="rId13"/>
    <p:sldId id="1375" r:id="rId14"/>
    <p:sldId id="1362" r:id="rId15"/>
  </p:sldIdLst>
  <p:sldSz cx="12192000" cy="6858000"/>
  <p:notesSz cx="7077075" cy="9051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po Adeosun" initials="DA" lastIdx="2" clrIdx="0">
    <p:extLst>
      <p:ext uri="{19B8F6BF-5375-455C-9EA6-DF929625EA0E}">
        <p15:presenceInfo xmlns:p15="http://schemas.microsoft.com/office/powerpoint/2012/main" userId="S-1-5-21-2212787695-856249207-1347388079-13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FFFFCC"/>
    <a:srgbClr val="B6700A"/>
    <a:srgbClr val="BD2F03"/>
    <a:srgbClr val="68C484"/>
    <a:srgbClr val="680853"/>
    <a:srgbClr val="CC9900"/>
    <a:srgbClr val="C35523"/>
    <a:srgbClr val="E239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50" autoAdjust="0"/>
    <p:restoredTop sz="94434" autoAdjust="0"/>
  </p:normalViewPr>
  <p:slideViewPr>
    <p:cSldViewPr snapToGrid="0">
      <p:cViewPr varScale="1">
        <p:scale>
          <a:sx n="73" d="100"/>
          <a:sy n="73" d="100"/>
        </p:scale>
        <p:origin x="570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79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41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541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3C8FD-2AE1-42A8-855A-8D4FDFB4A0BF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97758"/>
            <a:ext cx="3066733" cy="4541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597758"/>
            <a:ext cx="3066733" cy="4541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E1836-E6AA-4D84-9595-F4B365E0F1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312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41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541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5795C-F003-47F8-8AF0-61407700D66B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23913" y="1131888"/>
            <a:ext cx="5429250" cy="3054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356239"/>
            <a:ext cx="5661660" cy="356419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97758"/>
            <a:ext cx="3066733" cy="4541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597758"/>
            <a:ext cx="3066733" cy="4541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8A584-8206-4FF0-9398-4AC10B82EF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668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099080-4657-4F0F-AE7D-48A1547B782F}" type="slidenum">
              <a:rPr lang="pt-PT" smtClean="0">
                <a:solidFill>
                  <a:prstClr val="black"/>
                </a:solidFill>
                <a:latin typeface="Arial" charset="0"/>
              </a:rPr>
              <a:pPr/>
              <a:t>2</a:t>
            </a:fld>
            <a:endParaRPr lang="pt-PT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6083" name="Rectangle 7"/>
          <p:cNvSpPr txBox="1">
            <a:spLocks noGrp="1" noChangeArrowheads="1"/>
          </p:cNvSpPr>
          <p:nvPr/>
        </p:nvSpPr>
        <p:spPr bwMode="auto">
          <a:xfrm>
            <a:off x="5425359" y="6820613"/>
            <a:ext cx="4146566" cy="35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267" tIns="47134" rIns="94267" bIns="47134" anchor="b"/>
          <a:lstStyle/>
          <a:p>
            <a:pPr algn="r" defTabSz="941375"/>
            <a:fld id="{23E05228-3DC2-4A29-BE00-101A186A1F6C}" type="slidenum">
              <a:rPr lang="pt-PT" sz="1300">
                <a:solidFill>
                  <a:prstClr val="black"/>
                </a:solidFill>
              </a:rPr>
              <a:pPr algn="r" defTabSz="941375"/>
              <a:t>2</a:t>
            </a:fld>
            <a:endParaRPr lang="pt-PT" sz="1300" dirty="0">
              <a:solidFill>
                <a:prstClr val="black"/>
              </a:solidFill>
            </a:endParaRPr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4267" tIns="47134" rIns="94267" bIns="47134"/>
          <a:lstStyle/>
          <a:p>
            <a:pPr eaLnBrk="1" hangingPunct="1"/>
            <a:r>
              <a:rPr lang="en-GB" dirty="0">
                <a:latin typeface="Arial" charset="0"/>
              </a:rPr>
              <a:t>I</a:t>
            </a:r>
            <a:r>
              <a:rPr lang="en-GB" baseline="0" dirty="0">
                <a:latin typeface="Arial" charset="0"/>
              </a:rPr>
              <a:t> don’t understand point </a:t>
            </a:r>
            <a:r>
              <a:rPr lang="en-GB" b="1" baseline="0" dirty="0">
                <a:latin typeface="Arial" charset="0"/>
              </a:rPr>
              <a:t>3 &amp; 4</a:t>
            </a:r>
            <a:endParaRPr lang="en-GB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212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2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6.jpeg"/><Relationship Id="rId2" Type="http://schemas.openxmlformats.org/officeDocument/2006/relationships/tags" Target="../tags/tag2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0" y="1700214"/>
            <a:ext cx="12192000" cy="215900"/>
          </a:xfrm>
          <a:prstGeom prst="rect">
            <a:avLst/>
          </a:prstGeom>
          <a:solidFill>
            <a:srgbClr val="9C7F18"/>
          </a:solidFill>
          <a:ln w="9525">
            <a:solidFill>
              <a:srgbClr val="9C7F1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4233" y="5280025"/>
            <a:ext cx="12192000" cy="215900"/>
          </a:xfrm>
          <a:prstGeom prst="rect">
            <a:avLst/>
          </a:prstGeom>
          <a:solidFill>
            <a:srgbClr val="9C7F18"/>
          </a:solidFill>
          <a:ln w="9525">
            <a:solidFill>
              <a:srgbClr val="9C7F1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383371" y="2112985"/>
            <a:ext cx="7338484" cy="1311275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r>
              <a:rPr lang="pt-PT"/>
              <a:t>Click to edit Master title style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85495" y="4256110"/>
            <a:ext cx="7336367" cy="8223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subtitle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pt-PT" dirty="0"/>
          </a:p>
          <a:p>
            <a:endParaRPr lang="pt-PT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328" y="5836390"/>
            <a:ext cx="7010400" cy="6381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/>
          <a:srcRect l="45155" t="32422" r="39687" b="53125"/>
          <a:stretch>
            <a:fillRect/>
          </a:stretch>
        </p:blipFill>
        <p:spPr bwMode="auto">
          <a:xfrm>
            <a:off x="11043345" y="235248"/>
            <a:ext cx="903027" cy="52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11517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 bwMode="gray">
          <a:xfrm>
            <a:off x="161985" y="245824"/>
            <a:ext cx="11725485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16686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548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328C1-A84F-4A39-A664-DBA00541A8C6}" type="slidenum">
              <a:rPr>
                <a:solidFill>
                  <a:srgbClr val="FFFFFF"/>
                </a:solidFill>
              </a:rPr>
              <a:pPr/>
              <a:t>‹#›</a:t>
            </a:fld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89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C451EF14-A28F-4ED7-B0AF-FF982B0F3C20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3FBA-5072-49F1-B994-348B0FB160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00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C451EF14-A28F-4ED7-B0AF-FF982B0F3C20}" type="datetimeFigureOut">
              <a:rPr lang="en-US" smtClean="0"/>
              <a:pPr/>
              <a:t>7/29/2020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3FBA-5072-49F1-B994-348B0FB160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01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442452" y="6644144"/>
            <a:ext cx="2844800" cy="215444"/>
          </a:xfrm>
          <a:prstGeom prst="rect">
            <a:avLst/>
          </a:prstGeom>
          <a:ln/>
        </p:spPr>
        <p:txBody>
          <a:bodyPr>
            <a:spAutoFit/>
          </a:bodyPr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2F4F8F8-A67D-4035-B0BB-E4A2F8EC5562}" type="slidenum">
              <a:rPr lang="pt-PT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pt-PT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4144"/>
            <a:ext cx="7416800" cy="215444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8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000000">
                    <a:lumMod val="50000"/>
                    <a:lumOff val="50000"/>
                  </a:srgbClr>
                </a:solidFill>
              </a:rPr>
              <a:t>Copyright © 2012 / NIBSS plc. -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76896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891" y="365126"/>
            <a:ext cx="10518913" cy="57577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F8F8-A67D-4035-B0BB-E4A2F8EC5562}" type="slidenum">
              <a:rPr lang="pt-PT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pt-PT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>
                    <a:lumMod val="50000"/>
                    <a:lumOff val="50000"/>
                  </a:srgbClr>
                </a:solidFill>
              </a:rPr>
              <a:t>Copyright © 2012 / NIBSS plc. -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14357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4D853-4525-4CC8-84F6-49C0E727C14A}" type="slidenum">
              <a:rPr lang="pt-PT"/>
              <a:pPr>
                <a:defRPr/>
              </a:pPr>
              <a:t>‹#›</a:t>
            </a:fld>
            <a:endParaRPr lang="pt-P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754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0" y="1700213"/>
            <a:ext cx="12192000" cy="215900"/>
          </a:xfrm>
          <a:prstGeom prst="rect">
            <a:avLst/>
          </a:prstGeom>
          <a:solidFill>
            <a:srgbClr val="9C7F18"/>
          </a:solidFill>
          <a:ln w="9525">
            <a:solidFill>
              <a:srgbClr val="9C7F18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4233" y="5280025"/>
            <a:ext cx="12192000" cy="215900"/>
          </a:xfrm>
          <a:prstGeom prst="rect">
            <a:avLst/>
          </a:prstGeom>
          <a:solidFill>
            <a:srgbClr val="9C7F18"/>
          </a:solidFill>
          <a:ln w="9525">
            <a:solidFill>
              <a:srgbClr val="9C7F18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" name="Picture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5835671"/>
            <a:ext cx="70104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3" cstate="print"/>
          <a:srcRect l="45155" t="32422" r="39687" b="53125"/>
          <a:stretch>
            <a:fillRect/>
          </a:stretch>
        </p:blipFill>
        <p:spPr bwMode="auto">
          <a:xfrm>
            <a:off x="11042651" y="234950"/>
            <a:ext cx="903816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383371" y="2112985"/>
            <a:ext cx="7338484" cy="1311275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85495" y="4256110"/>
            <a:ext cx="7336367" cy="8223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US" noProof="0" dirty="0"/>
              <a:t>Click to edit Master subtitle style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59850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96C1D-068B-448A-96A9-3DF656CAA833}" type="slidenum">
              <a:rPr lang="pt-PT"/>
              <a:pPr>
                <a:defRPr/>
              </a:pPr>
              <a:t>‹#›</a:t>
            </a:fld>
            <a:endParaRPr lang="pt-P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Copyright © 2012 / NIBSS plc. -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0229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234"/>
          <p:cNvSpPr>
            <a:spLocks noChangeArrowheads="1"/>
          </p:cNvSpPr>
          <p:nvPr userDrawn="1"/>
        </p:nvSpPr>
        <p:spPr bwMode="ltGray">
          <a:xfrm>
            <a:off x="0" y="2"/>
            <a:ext cx="12192000" cy="4481835"/>
          </a:xfrm>
          <a:prstGeom prst="rect">
            <a:avLst/>
          </a:prstGeom>
          <a:solidFill>
            <a:srgbClr val="97C4D5"/>
          </a:solidFill>
          <a:ln w="9525">
            <a:solidFill>
              <a:srgbClr val="97C4D5"/>
            </a:solidFill>
            <a:miter lim="800000"/>
            <a:headEnd/>
            <a:tailEnd/>
          </a:ln>
          <a:effectLst/>
        </p:spPr>
        <p:txBody>
          <a:bodyPr vert="horz" wrap="none" lIns="93297" tIns="46649" rIns="93297" bIns="4664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srgbClr val="000000"/>
                </a:solidFill>
                <a:cs typeface="Arial" pitchFamily="34" charset="0"/>
              </a:rPr>
              <a:t> </a:t>
            </a:r>
            <a:endParaRPr lang="en-US" sz="1837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3" name="Picture 10" descr="BMGF_BoxLogo_red_WEBSAFE2.42.jpg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8375656" y="4015348"/>
            <a:ext cx="2950269" cy="221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978387" y="1738473"/>
            <a:ext cx="10347540" cy="502445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265" b="1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78387" y="3262550"/>
            <a:ext cx="10347540" cy="219820"/>
          </a:xfrm>
        </p:spPr>
        <p:txBody>
          <a:bodyPr wrap="square">
            <a:spAutoFit/>
          </a:bodyPr>
          <a:lstStyle>
            <a:lvl1pPr>
              <a:defRPr sz="1428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11" name="McK Title Elements" hidden="1"/>
          <p:cNvGrpSpPr/>
          <p:nvPr userDrawn="1"/>
        </p:nvGrpSpPr>
        <p:grpSpPr>
          <a:xfrm>
            <a:off x="978385" y="4870714"/>
            <a:ext cx="6714779" cy="1357217"/>
            <a:chOff x="719138" y="4773741"/>
            <a:chExt cx="4935538" cy="1330198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719138" y="4773741"/>
              <a:ext cx="4935538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28" dirty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719138" y="5045869"/>
              <a:ext cx="4935538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28" dirty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  <p:sp>
          <p:nvSpPr>
            <p:cNvPr id="5" name="McK Confidential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719138" y="5857844"/>
              <a:ext cx="3213085" cy="246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b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16" dirty="0">
                  <a:solidFill>
                    <a:srgbClr val="000000"/>
                  </a:solidFill>
                </a:rPr>
                <a:t>CONFIDENTIAL AND PROPRIETARY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16" dirty="0">
                  <a:solidFill>
                    <a:srgbClr val="000000"/>
                  </a:solidFill>
                </a:rPr>
                <a:t>Any use of this material without specific permission of Bill &amp; Melinda Gates is strictly prohibited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163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tags" Target="../tags/tag7.xml"/><Relationship Id="rId18" Type="http://schemas.openxmlformats.org/officeDocument/2006/relationships/tags" Target="../tags/tag12.xml"/><Relationship Id="rId26" Type="http://schemas.openxmlformats.org/officeDocument/2006/relationships/tags" Target="../tags/tag20.xml"/><Relationship Id="rId3" Type="http://schemas.openxmlformats.org/officeDocument/2006/relationships/slideLayout" Target="../slideLayouts/slideLayout11.xml"/><Relationship Id="rId21" Type="http://schemas.openxmlformats.org/officeDocument/2006/relationships/tags" Target="../tags/tag15.xml"/><Relationship Id="rId7" Type="http://schemas.openxmlformats.org/officeDocument/2006/relationships/tags" Target="../tags/tag1.xml"/><Relationship Id="rId12" Type="http://schemas.openxmlformats.org/officeDocument/2006/relationships/tags" Target="../tags/tag6.xml"/><Relationship Id="rId17" Type="http://schemas.openxmlformats.org/officeDocument/2006/relationships/tags" Target="../tags/tag11.xml"/><Relationship Id="rId25" Type="http://schemas.openxmlformats.org/officeDocument/2006/relationships/tags" Target="../tags/tag19.xml"/><Relationship Id="rId2" Type="http://schemas.openxmlformats.org/officeDocument/2006/relationships/slideLayout" Target="../slideLayouts/slideLayout10.xml"/><Relationship Id="rId16" Type="http://schemas.openxmlformats.org/officeDocument/2006/relationships/tags" Target="../tags/tag10.xml"/><Relationship Id="rId20" Type="http://schemas.openxmlformats.org/officeDocument/2006/relationships/tags" Target="../tags/tag14.xml"/><Relationship Id="rId1" Type="http://schemas.openxmlformats.org/officeDocument/2006/relationships/slideLayout" Target="../slideLayouts/slideLayout9.xml"/><Relationship Id="rId6" Type="http://schemas.openxmlformats.org/officeDocument/2006/relationships/vmlDrawing" Target="../drawings/vmlDrawing1.vml"/><Relationship Id="rId11" Type="http://schemas.openxmlformats.org/officeDocument/2006/relationships/tags" Target="../tags/tag5.xml"/><Relationship Id="rId24" Type="http://schemas.openxmlformats.org/officeDocument/2006/relationships/tags" Target="../tags/tag18.xml"/><Relationship Id="rId5" Type="http://schemas.openxmlformats.org/officeDocument/2006/relationships/theme" Target="../theme/theme3.xml"/><Relationship Id="rId15" Type="http://schemas.openxmlformats.org/officeDocument/2006/relationships/tags" Target="../tags/tag9.xml"/><Relationship Id="rId23" Type="http://schemas.openxmlformats.org/officeDocument/2006/relationships/tags" Target="../tags/tag17.xml"/><Relationship Id="rId28" Type="http://schemas.openxmlformats.org/officeDocument/2006/relationships/image" Target="../media/image4.emf"/><Relationship Id="rId10" Type="http://schemas.openxmlformats.org/officeDocument/2006/relationships/tags" Target="../tags/tag4.xml"/><Relationship Id="rId19" Type="http://schemas.openxmlformats.org/officeDocument/2006/relationships/tags" Target="../tags/tag13.xml"/><Relationship Id="rId4" Type="http://schemas.openxmlformats.org/officeDocument/2006/relationships/slideLayout" Target="../slideLayouts/slideLayout12.xml"/><Relationship Id="rId9" Type="http://schemas.openxmlformats.org/officeDocument/2006/relationships/tags" Target="../tags/tag3.xml"/><Relationship Id="rId14" Type="http://schemas.openxmlformats.org/officeDocument/2006/relationships/tags" Target="../tags/tag8.xml"/><Relationship Id="rId22" Type="http://schemas.openxmlformats.org/officeDocument/2006/relationships/tags" Target="../tags/tag16.xml"/><Relationship Id="rId27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0" y="1020763"/>
            <a:ext cx="12192000" cy="0"/>
          </a:xfrm>
          <a:prstGeom prst="line">
            <a:avLst/>
          </a:prstGeom>
          <a:noFill/>
          <a:ln w="76200">
            <a:solidFill>
              <a:srgbClr val="9C7F18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>
            <a:off x="0" y="6854825"/>
            <a:ext cx="12192000" cy="0"/>
          </a:xfrm>
          <a:prstGeom prst="line">
            <a:avLst/>
          </a:prstGeom>
          <a:noFill/>
          <a:ln w="76200">
            <a:solidFill>
              <a:srgbClr val="9C7F18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442452" y="6644144"/>
            <a:ext cx="2844800" cy="215444"/>
          </a:xfrm>
          <a:prstGeom prst="rect">
            <a:avLst/>
          </a:prstGeom>
          <a:ln/>
        </p:spPr>
        <p:txBody>
          <a:bodyPr>
            <a:spAutoFit/>
          </a:bodyPr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2F4F8F8-A67D-4035-B0BB-E4A2F8EC5562}" type="slidenum">
              <a:rPr lang="pt-PT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‹#›</a:t>
            </a:fld>
            <a:endParaRPr lang="pt-PT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4144"/>
            <a:ext cx="7416800" cy="215444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8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000000">
                    <a:lumMod val="50000"/>
                    <a:lumOff val="50000"/>
                  </a:srgbClr>
                </a:solidFill>
              </a:rPr>
              <a:t>Copyright © 2012 / NIBSS plc. - All Rights Reserved.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/>
          <a:srcRect l="45155" t="32422" r="39687" b="53125"/>
          <a:stretch>
            <a:fillRect/>
          </a:stretch>
        </p:blipFill>
        <p:spPr bwMode="auto">
          <a:xfrm>
            <a:off x="11043345" y="235248"/>
            <a:ext cx="903027" cy="52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9160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2" r:id="rId4"/>
    <p:sldLayoutId id="2147483663" r:id="rId5"/>
    <p:sldLayoutId id="2147483676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452438" indent="-273050" algn="l" rtl="0" eaLnBrk="0" fontAlgn="base" hangingPunct="0">
        <a:spcBef>
          <a:spcPct val="0"/>
        </a:spcBef>
        <a:spcAft>
          <a:spcPct val="0"/>
        </a:spcAft>
        <a:buClr>
          <a:srgbClr val="4986C3"/>
        </a:buClr>
        <a:buSzPct val="150000"/>
        <a:buFont typeface="Symbol" pitchFamily="18" charset="2"/>
        <a:buChar char="·"/>
        <a:defRPr sz="1600">
          <a:solidFill>
            <a:schemeClr val="tx1"/>
          </a:solidFill>
          <a:latin typeface="+mn-lt"/>
        </a:defRPr>
      </a:lvl2pPr>
      <a:lvl3pPr marL="804863" indent="-173038" algn="l" rtl="0" eaLnBrk="0" fontAlgn="base" hangingPunct="0">
        <a:spcBef>
          <a:spcPct val="0"/>
        </a:spcBef>
        <a:spcAft>
          <a:spcPct val="0"/>
        </a:spcAft>
        <a:buClr>
          <a:srgbClr val="4986C3"/>
        </a:buClr>
        <a:buSzPct val="150000"/>
        <a:buFont typeface="Webdings" pitchFamily="18" charset="2"/>
        <a:buChar char="0"/>
        <a:defRPr sz="1600">
          <a:solidFill>
            <a:schemeClr val="tx1"/>
          </a:solidFill>
          <a:latin typeface="+mn-lt"/>
        </a:defRPr>
      </a:lvl3pPr>
      <a:lvl4pPr marL="1168400" indent="-184150" algn="l" rtl="0" eaLnBrk="0" fontAlgn="base" hangingPunct="0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4pPr>
      <a:lvl5pPr marL="1520825" indent="-173038" algn="l" rtl="0" eaLnBrk="0" fontAlgn="base" hangingPunct="0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˚"/>
        <a:defRPr sz="1600">
          <a:solidFill>
            <a:schemeClr val="tx1"/>
          </a:solidFill>
          <a:latin typeface="+mn-lt"/>
        </a:defRPr>
      </a:lvl5pPr>
      <a:lvl6pPr marL="1978025" indent="-173038" algn="l" rtl="0" fontAlgn="base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˚"/>
        <a:defRPr sz="1600">
          <a:solidFill>
            <a:schemeClr val="tx1"/>
          </a:solidFill>
          <a:latin typeface="+mn-lt"/>
        </a:defRPr>
      </a:lvl6pPr>
      <a:lvl7pPr marL="2435225" indent="-173038" algn="l" rtl="0" fontAlgn="base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˚"/>
        <a:defRPr sz="1600">
          <a:solidFill>
            <a:schemeClr val="tx1"/>
          </a:solidFill>
          <a:latin typeface="+mn-lt"/>
        </a:defRPr>
      </a:lvl7pPr>
      <a:lvl8pPr marL="2892425" indent="-173038" algn="l" rtl="0" fontAlgn="base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˚"/>
        <a:defRPr sz="1600">
          <a:solidFill>
            <a:schemeClr val="tx1"/>
          </a:solidFill>
          <a:latin typeface="+mn-lt"/>
        </a:defRPr>
      </a:lvl8pPr>
      <a:lvl9pPr marL="3349625" indent="-173038" algn="l" rtl="0" fontAlgn="base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˚"/>
        <a:defRPr sz="16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6"/>
          <p:cNvSpPr>
            <a:spLocks noChangeShapeType="1"/>
          </p:cNvSpPr>
          <p:nvPr/>
        </p:nvSpPr>
        <p:spPr bwMode="auto">
          <a:xfrm>
            <a:off x="0" y="1020763"/>
            <a:ext cx="12192000" cy="0"/>
          </a:xfrm>
          <a:prstGeom prst="line">
            <a:avLst/>
          </a:prstGeom>
          <a:noFill/>
          <a:ln w="76200">
            <a:solidFill>
              <a:srgbClr val="9C7F18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0" y="6854825"/>
            <a:ext cx="12192000" cy="0"/>
          </a:xfrm>
          <a:prstGeom prst="line">
            <a:avLst/>
          </a:prstGeom>
          <a:noFill/>
          <a:ln w="76200">
            <a:solidFill>
              <a:srgbClr val="9C7F18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442451" y="6643688"/>
            <a:ext cx="2844800" cy="215900"/>
          </a:xfrm>
          <a:prstGeom prst="rect">
            <a:avLst/>
          </a:prstGeom>
          <a:ln/>
        </p:spPr>
        <p:txBody>
          <a:bodyPr>
            <a:sp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69EABA-2A1F-44E0-8064-6FCD199FA4A6}" type="slidenum">
              <a:rPr lang="pt-PT"/>
              <a:pPr>
                <a:defRPr/>
              </a:pPr>
              <a:t>‹#›</a:t>
            </a:fld>
            <a:endParaRPr lang="pt-PT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3688"/>
            <a:ext cx="7416800" cy="215900"/>
          </a:xfrm>
          <a:prstGeom prst="rect">
            <a:avLst/>
          </a:prstGeom>
        </p:spPr>
        <p:txBody>
          <a:bodyPr>
            <a:spAutoFit/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800" b="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Copyright © 2012 / NIBSS plc. - All Rights Reserved.</a:t>
            </a:r>
          </a:p>
        </p:txBody>
      </p:sp>
      <p:pic>
        <p:nvPicPr>
          <p:cNvPr id="1030" name="Picture 12"/>
          <p:cNvPicPr>
            <a:picLocks noChangeAspect="1"/>
          </p:cNvPicPr>
          <p:nvPr/>
        </p:nvPicPr>
        <p:blipFill>
          <a:blip r:embed="rId4" cstate="print"/>
          <a:srcRect l="45155" t="32422" r="39687" b="53125"/>
          <a:stretch>
            <a:fillRect/>
          </a:stretch>
        </p:blipFill>
        <p:spPr bwMode="auto">
          <a:xfrm>
            <a:off x="11042651" y="234950"/>
            <a:ext cx="903816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658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452438" indent="-273050" algn="l" rtl="0" eaLnBrk="0" fontAlgn="base" hangingPunct="0">
        <a:spcBef>
          <a:spcPct val="0"/>
        </a:spcBef>
        <a:spcAft>
          <a:spcPct val="0"/>
        </a:spcAft>
        <a:buClr>
          <a:srgbClr val="4986C3"/>
        </a:buClr>
        <a:buSzPct val="150000"/>
        <a:buFont typeface="Symbol" pitchFamily="18" charset="2"/>
        <a:buChar char="·"/>
        <a:defRPr sz="1600">
          <a:solidFill>
            <a:schemeClr val="tx1"/>
          </a:solidFill>
          <a:latin typeface="+mn-lt"/>
        </a:defRPr>
      </a:lvl2pPr>
      <a:lvl3pPr marL="804863" indent="-173038" algn="l" rtl="0" eaLnBrk="0" fontAlgn="base" hangingPunct="0">
        <a:spcBef>
          <a:spcPct val="0"/>
        </a:spcBef>
        <a:spcAft>
          <a:spcPct val="0"/>
        </a:spcAft>
        <a:buClr>
          <a:srgbClr val="4986C3"/>
        </a:buClr>
        <a:buSzPct val="150000"/>
        <a:buFont typeface="Webdings" pitchFamily="18" charset="2"/>
        <a:buChar char="0"/>
        <a:defRPr sz="1600">
          <a:solidFill>
            <a:schemeClr val="tx1"/>
          </a:solidFill>
          <a:latin typeface="+mn-lt"/>
        </a:defRPr>
      </a:lvl3pPr>
      <a:lvl4pPr marL="1168400" indent="-184150" algn="l" rtl="0" eaLnBrk="0" fontAlgn="base" hangingPunct="0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4pPr>
      <a:lvl5pPr marL="1520825" indent="-173038" algn="l" rtl="0" eaLnBrk="0" fontAlgn="base" hangingPunct="0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˚"/>
        <a:defRPr sz="1600">
          <a:solidFill>
            <a:schemeClr val="tx1"/>
          </a:solidFill>
          <a:latin typeface="+mn-lt"/>
        </a:defRPr>
      </a:lvl5pPr>
      <a:lvl6pPr marL="1978025" indent="-173038" algn="l" rtl="0" fontAlgn="base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˚"/>
        <a:defRPr sz="1600">
          <a:solidFill>
            <a:schemeClr val="tx1"/>
          </a:solidFill>
          <a:latin typeface="+mn-lt"/>
        </a:defRPr>
      </a:lvl6pPr>
      <a:lvl7pPr marL="2435225" indent="-173038" algn="l" rtl="0" fontAlgn="base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˚"/>
        <a:defRPr sz="1600">
          <a:solidFill>
            <a:schemeClr val="tx1"/>
          </a:solidFill>
          <a:latin typeface="+mn-lt"/>
        </a:defRPr>
      </a:lvl7pPr>
      <a:lvl8pPr marL="2892425" indent="-173038" algn="l" rtl="0" fontAlgn="base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˚"/>
        <a:defRPr sz="1600">
          <a:solidFill>
            <a:schemeClr val="tx1"/>
          </a:solidFill>
          <a:latin typeface="+mn-lt"/>
        </a:defRPr>
      </a:lvl8pPr>
      <a:lvl9pPr marL="3349625" indent="-173038" algn="l" rtl="0" fontAlgn="base">
        <a:spcBef>
          <a:spcPct val="0"/>
        </a:spcBef>
        <a:spcAft>
          <a:spcPct val="0"/>
        </a:spcAft>
        <a:buClr>
          <a:srgbClr val="4986C3"/>
        </a:buClr>
        <a:buFont typeface="Arial" charset="0"/>
        <a:buChar char="˚"/>
        <a:defRPr sz="16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3" name="think-cell Slide" r:id="rId27" imgW="360" imgH="360" progId="">
                  <p:embed/>
                </p:oleObj>
              </mc:Choice>
              <mc:Fallback>
                <p:oleObj name="think-cell Slide" r:id="rId27" imgW="360" imgH="360" progId="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97"/>
          <p:cNvSpPr>
            <a:spLocks noChangeArrowheads="1"/>
          </p:cNvSpPr>
          <p:nvPr/>
        </p:nvSpPr>
        <p:spPr bwMode="gray">
          <a:xfrm>
            <a:off x="0" y="6428769"/>
            <a:ext cx="12192000" cy="430852"/>
          </a:xfrm>
          <a:prstGeom prst="rect">
            <a:avLst/>
          </a:prstGeom>
          <a:solidFill>
            <a:srgbClr val="97C4D5"/>
          </a:solidFill>
          <a:ln w="9525">
            <a:solidFill>
              <a:srgbClr val="97C4D5"/>
            </a:solidFill>
            <a:miter lim="800000"/>
            <a:headEnd/>
            <a:tailEnd/>
          </a:ln>
          <a:effectLst/>
        </p:spPr>
        <p:txBody>
          <a:bodyPr vert="horz" wrap="none" lIns="93297" tIns="46649" rIns="93297" bIns="46649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32" dirty="0">
                <a:solidFill>
                  <a:srgbClr val="000000"/>
                </a:solidFill>
                <a:cs typeface="Arial" pitchFamily="34" charset="0"/>
              </a:rPr>
              <a:t> </a:t>
            </a:r>
            <a:endParaRPr lang="en-US" sz="1837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1976207" y="1990667"/>
            <a:ext cx="5853024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5" y="245824"/>
            <a:ext cx="11725485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61993" y="27536"/>
            <a:ext cx="876843" cy="21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28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61992" y="542616"/>
            <a:ext cx="5934015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32" dirty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7" y="1321494"/>
            <a:ext cx="5801189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32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32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 bwMode="gray">
          <a:xfrm>
            <a:off x="11626136" y="6566470"/>
            <a:ext cx="158698" cy="1569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en-US" sz="1020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dirty="0">
              <a:solidFill>
                <a:srgbClr val="FFFFFF"/>
              </a:solidFill>
            </a:endParaRPr>
          </a:p>
        </p:txBody>
      </p:sp>
      <p:grpSp>
        <p:nvGrpSpPr>
          <p:cNvPr id="25" name="LegendBoxes" hidden="1"/>
          <p:cNvGrpSpPr>
            <a:grpSpLocks/>
          </p:cNvGrpSpPr>
          <p:nvPr/>
        </p:nvGrpSpPr>
        <p:grpSpPr bwMode="gray">
          <a:xfrm>
            <a:off x="10848590" y="306127"/>
            <a:ext cx="863914" cy="1017202"/>
            <a:chOff x="4936" y="176"/>
            <a:chExt cx="400" cy="628"/>
          </a:xfrm>
        </p:grpSpPr>
        <p:sp>
          <p:nvSpPr>
            <p:cNvPr id="26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24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7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28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24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30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24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32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24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LegendLines" hidden="1"/>
          <p:cNvGrpSpPr>
            <a:grpSpLocks/>
          </p:cNvGrpSpPr>
          <p:nvPr/>
        </p:nvGrpSpPr>
        <p:grpSpPr bwMode="gray">
          <a:xfrm>
            <a:off x="10429601" y="306127"/>
            <a:ext cx="1282914" cy="745084"/>
            <a:chOff x="4750" y="176"/>
            <a:chExt cx="594" cy="460"/>
          </a:xfrm>
        </p:grpSpPr>
        <p:sp>
          <p:nvSpPr>
            <p:cNvPr id="35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36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37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38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24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9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24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0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24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1" name="McKSticker" hidden="1"/>
          <p:cNvGrpSpPr/>
          <p:nvPr/>
        </p:nvGrpSpPr>
        <p:grpSpPr bwMode="gray">
          <a:xfrm>
            <a:off x="10799037" y="306139"/>
            <a:ext cx="1089255" cy="216879"/>
            <a:chOff x="7940729" y="285750"/>
            <a:chExt cx="800630" cy="212561"/>
          </a:xfrm>
        </p:grpSpPr>
        <p:sp>
          <p:nvSpPr>
            <p:cNvPr id="42" name="StickerRectangle"/>
            <p:cNvSpPr>
              <a:spLocks noChangeArrowheads="1"/>
            </p:cNvSpPr>
            <p:nvPr/>
          </p:nvSpPr>
          <p:spPr bwMode="gray">
            <a:xfrm>
              <a:off x="7941313" y="285750"/>
              <a:ext cx="799465" cy="211783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3" name="AutoShape 31"/>
            <p:cNvCxnSpPr>
              <a:cxnSpLocks noChangeShapeType="1"/>
              <a:stCxn id="42" idx="2"/>
              <a:endCxn id="42" idx="4"/>
            </p:cNvCxnSpPr>
            <p:nvPr/>
          </p:nvCxnSpPr>
          <p:spPr bwMode="gray">
            <a:xfrm rot="16200000" flipH="1">
              <a:off x="7835421" y="391835"/>
              <a:ext cx="211783" cy="1167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32"/>
            <p:cNvCxnSpPr>
              <a:cxnSpLocks noChangeShapeType="1"/>
              <a:stCxn id="42" idx="4"/>
              <a:endCxn id="42" idx="6"/>
            </p:cNvCxnSpPr>
            <p:nvPr/>
          </p:nvCxnSpPr>
          <p:spPr bwMode="gray">
            <a:xfrm rot="16200000" flipH="1">
              <a:off x="8340849" y="97800"/>
              <a:ext cx="1556" cy="799465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" name="LegendMoons" hidden="1"/>
          <p:cNvGrpSpPr/>
          <p:nvPr/>
        </p:nvGrpSpPr>
        <p:grpSpPr bwMode="gray">
          <a:xfrm>
            <a:off x="10757678" y="306127"/>
            <a:ext cx="955672" cy="1333054"/>
            <a:chOff x="6655594" y="273840"/>
            <a:chExt cx="702444" cy="1306516"/>
          </a:xfrm>
        </p:grpSpPr>
        <p:grpSp>
          <p:nvGrpSpPr>
            <p:cNvPr id="46" name="MoonLegend1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4" name="Oval 38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39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bg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7" name="MoonLegend2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2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8" name="MoonLegend4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0" name="Oval 47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Arc 48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5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gray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8" name="Oval 50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Oval 5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0" name="Legend1"/>
            <p:cNvSpPr>
              <a:spLocks noChangeArrowheads="1"/>
            </p:cNvSpPr>
            <p:nvPr/>
          </p:nvSpPr>
          <p:spPr bwMode="gray">
            <a:xfrm>
              <a:off x="6976269" y="286540"/>
              <a:ext cx="381753" cy="184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1" name="Legend2"/>
            <p:cNvSpPr>
              <a:spLocks noChangeArrowheads="1"/>
            </p:cNvSpPr>
            <p:nvPr/>
          </p:nvSpPr>
          <p:spPr bwMode="gray">
            <a:xfrm>
              <a:off x="6976278" y="561178"/>
              <a:ext cx="381753" cy="184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2" name="Legend3"/>
            <p:cNvSpPr>
              <a:spLocks noChangeArrowheads="1"/>
            </p:cNvSpPr>
            <p:nvPr/>
          </p:nvSpPr>
          <p:spPr bwMode="gray">
            <a:xfrm>
              <a:off x="6976283" y="835817"/>
              <a:ext cx="381753" cy="184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4"/>
            <p:cNvSpPr>
              <a:spLocks noChangeArrowheads="1"/>
            </p:cNvSpPr>
            <p:nvPr/>
          </p:nvSpPr>
          <p:spPr bwMode="gray">
            <a:xfrm>
              <a:off x="6976285" y="1107280"/>
              <a:ext cx="381753" cy="184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5"/>
            <p:cNvSpPr>
              <a:spLocks noChangeArrowheads="1"/>
            </p:cNvSpPr>
            <p:nvPr/>
          </p:nvSpPr>
          <p:spPr bwMode="gray">
            <a:xfrm>
              <a:off x="6976285" y="1383505"/>
              <a:ext cx="381753" cy="184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fontAlgn="base">
                <a:spcBef>
                  <a:spcPct val="0"/>
                </a:spcBef>
                <a:spcAft>
                  <a:spcPct val="0"/>
                </a:spcAft>
                <a:buClr>
                  <a:srgbClr val="1F497D"/>
                </a:buClr>
              </a:pPr>
              <a:r>
                <a:rPr lang="en-US" sz="1224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5" name="MoonLegend3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gray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6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32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66" name="McK Moon" hidden="1"/>
          <p:cNvGrpSpPr>
            <a:grpSpLocks noChangeAspect="1"/>
          </p:cNvGrpSpPr>
          <p:nvPr>
            <p:custDataLst>
              <p:tags r:id="rId8"/>
            </p:custDataLst>
          </p:nvPr>
        </p:nvGrpSpPr>
        <p:grpSpPr bwMode="gray">
          <a:xfrm>
            <a:off x="11220199" y="1668877"/>
            <a:ext cx="345567" cy="259159"/>
            <a:chOff x="1600" y="1600"/>
            <a:chExt cx="160" cy="160"/>
          </a:xfrm>
        </p:grpSpPr>
        <p:sp>
          <p:nvSpPr>
            <p:cNvPr id="67" name="Oval 90"/>
            <p:cNvSpPr>
              <a:spLocks noChangeAspect="1" noChangeArrowheads="1"/>
            </p:cNvSpPr>
            <p:nvPr>
              <p:custDataLst>
                <p:tags r:id="rId10"/>
              </p:custDataLst>
            </p:nvPr>
          </p:nvSpPr>
          <p:spPr bwMode="gray">
            <a:xfrm>
              <a:off x="1600" y="1600"/>
              <a:ext cx="160" cy="16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  <p:sp>
          <p:nvSpPr>
            <p:cNvPr id="68" name="Arc 91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 bwMode="gray">
            <a:xfrm>
              <a:off x="1600" y="1600"/>
              <a:ext cx="160" cy="160"/>
            </a:xfrm>
            <a:prstGeom prst="arc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32" dirty="0">
                <a:solidFill>
                  <a:srgbClr val="000000"/>
                </a:solidFill>
              </a:endParaRPr>
            </a:p>
          </p:txBody>
        </p:sp>
      </p:grpSp>
      <p:sp>
        <p:nvSpPr>
          <p:cNvPr id="69" name="Slide Number"/>
          <p:cNvSpPr txBox="1">
            <a:spLocks/>
          </p:cNvSpPr>
          <p:nvPr/>
        </p:nvSpPr>
        <p:spPr>
          <a:xfrm>
            <a:off x="11626136" y="6566470"/>
            <a:ext cx="158698" cy="156966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en-US" sz="102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20" dirty="0">
              <a:solidFill>
                <a:srgbClr val="FFFFFF"/>
              </a:solidFill>
            </a:endParaRPr>
          </a:p>
        </p:txBody>
      </p:sp>
      <p:grpSp>
        <p:nvGrpSpPr>
          <p:cNvPr id="71" name="McK Slide Elements" hidden="1"/>
          <p:cNvGrpSpPr>
            <a:grpSpLocks/>
          </p:cNvGrpSpPr>
          <p:nvPr/>
        </p:nvGrpSpPr>
        <p:grpSpPr bwMode="auto">
          <a:xfrm>
            <a:off x="161984" y="6198769"/>
            <a:ext cx="11630455" cy="526418"/>
            <a:chOff x="75" y="3827"/>
            <a:chExt cx="5385" cy="325"/>
          </a:xfrm>
        </p:grpSpPr>
        <p:sp>
          <p:nvSpPr>
            <p:cNvPr id="72" name="McK 4. Footnote"/>
            <p:cNvSpPr txBox="1">
              <a:spLocks noChangeArrowheads="1"/>
            </p:cNvSpPr>
            <p:nvPr/>
          </p:nvSpPr>
          <p:spPr bwMode="auto">
            <a:xfrm>
              <a:off x="75" y="3827"/>
              <a:ext cx="5385" cy="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20" dirty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73" name="McK 5. Source"/>
            <p:cNvSpPr>
              <a:spLocks noChangeArrowheads="1"/>
            </p:cNvSpPr>
            <p:nvPr/>
          </p:nvSpPr>
          <p:spPr bwMode="auto">
            <a:xfrm>
              <a:off x="75" y="4053"/>
              <a:ext cx="5228" cy="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marL="621975" indent="-621975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20" dirty="0">
                  <a:solidFill>
                    <a:srgbClr val="FFFFFF"/>
                  </a:solidFill>
                </a:rPr>
                <a:t>SOURCE: Source</a:t>
              </a:r>
            </a:p>
          </p:txBody>
        </p:sp>
      </p:grpSp>
      <p:sp>
        <p:nvSpPr>
          <p:cNvPr id="74" name="SlideLogoSeparator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1454169" y="6534062"/>
            <a:ext cx="54523" cy="186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/>
          <a:p>
            <a:pPr algn="r" defTabSz="913526" fontAlgn="base">
              <a:spcBef>
                <a:spcPct val="0"/>
              </a:spcBef>
              <a:spcAft>
                <a:spcPct val="0"/>
              </a:spcAft>
            </a:pPr>
            <a:r>
              <a:rPr lang="en-US" sz="1224" dirty="0">
                <a:solidFill>
                  <a:srgbClr val="FFFFFF"/>
                </a:solidFill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712938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hf sldNum="0"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39" b="1" baseline="0">
          <a:solidFill>
            <a:schemeClr val="tx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32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32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32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32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E2DAEB0-9E56-5346-866A-274EFC02C5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Palatino Linotype" panose="02040502050505030304" pitchFamily="18" charset="0"/>
              </a:rPr>
              <a:t>Presentation of</a:t>
            </a:r>
          </a:p>
          <a:p>
            <a:r>
              <a:rPr lang="en-US" dirty="0" smtClean="0">
                <a:latin typeface="Palatino Linotype" panose="02040502050505030304" pitchFamily="18" charset="0"/>
              </a:rPr>
              <a:t>Samuel Oluyemi, Head Emerging Markets &amp; OFIs, NIBSS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6" name="Rectangle 26"/>
          <p:cNvSpPr txBox="1">
            <a:spLocks noChangeArrowheads="1"/>
          </p:cNvSpPr>
          <p:nvPr/>
        </p:nvSpPr>
        <p:spPr bwMode="auto">
          <a:xfrm>
            <a:off x="1120462" y="104503"/>
            <a:ext cx="9092484" cy="163285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1800"/>
              </a:spcBef>
              <a:spcAft>
                <a:spcPts val="1800"/>
              </a:spcAft>
            </a:pPr>
            <a:r>
              <a:rPr lang="en-US" sz="3200" i="1" kern="1200" dirty="0" smtClean="0">
                <a:solidFill>
                  <a:srgbClr val="CC9900"/>
                </a:solidFill>
                <a:latin typeface="Palatino Linotype" panose="02040502050505030304" pitchFamily="18" charset="0"/>
                <a:ea typeface="+mn-ea"/>
                <a:cs typeface="+mn-cs"/>
              </a:rPr>
              <a:t>ACCION CONNECT SERIES</a:t>
            </a:r>
            <a:endParaRPr lang="en-US" sz="3200" i="1" kern="1200" dirty="0">
              <a:solidFill>
                <a:srgbClr val="CC9900"/>
              </a:solidFill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Implications of Global Standing instructions (GSI) &amp; Sandbox Policies for MFBs</a:t>
            </a:r>
            <a:br>
              <a:rPr lang="en-US" dirty="0">
                <a:latin typeface="Palatino Linotype" panose="0204050205050503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28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05839" y="6162991"/>
            <a:ext cx="2133600" cy="215444"/>
          </a:xfrm>
        </p:spPr>
        <p:txBody>
          <a:bodyPr/>
          <a:lstStyle/>
          <a:p>
            <a:pPr>
              <a:defRPr/>
            </a:pPr>
            <a:fld id="{3D5916BA-448F-4193-A125-FEFDF4FB5F8A}" type="slidenum">
              <a:rPr lang="pt-PT">
                <a:solidFill>
                  <a:srgbClr val="000000">
                    <a:lumMod val="50000"/>
                    <a:lumOff val="50000"/>
                  </a:srgbClr>
                </a:solidFill>
                <a:latin typeface="Palatino Linotype" panose="02040502050505030304" pitchFamily="18" charset="0"/>
              </a:rPr>
              <a:pPr>
                <a:defRPr/>
              </a:pPr>
              <a:t>2</a:t>
            </a:fld>
            <a:endParaRPr lang="pt-PT" dirty="0">
              <a:solidFill>
                <a:srgbClr val="000000">
                  <a:lumMod val="50000"/>
                  <a:lumOff val="50000"/>
                </a:srgb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86200" y="303040"/>
            <a:ext cx="3386138" cy="5232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dirty="0">
                <a:latin typeface="Palatino Linotype" panose="02040502050505030304" pitchFamily="18" charset="0"/>
              </a:rPr>
              <a:t>OUTLINE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23557" y="1213948"/>
            <a:ext cx="11472204" cy="5497682"/>
            <a:chOff x="1740106" y="1601063"/>
            <a:chExt cx="8482670" cy="3663943"/>
          </a:xfrm>
        </p:grpSpPr>
        <p:grpSp>
          <p:nvGrpSpPr>
            <p:cNvPr id="38" name="Group 18"/>
            <p:cNvGrpSpPr/>
            <p:nvPr/>
          </p:nvGrpSpPr>
          <p:grpSpPr>
            <a:xfrm>
              <a:off x="1740106" y="1601063"/>
              <a:ext cx="8482670" cy="615516"/>
              <a:chOff x="827457" y="1657912"/>
              <a:chExt cx="7280618" cy="426162"/>
            </a:xfrm>
          </p:grpSpPr>
          <p:sp>
            <p:nvSpPr>
              <p:cNvPr id="57" name="Rectangle 56"/>
              <p:cNvSpPr/>
              <p:nvPr/>
            </p:nvSpPr>
            <p:spPr bwMode="auto">
              <a:xfrm>
                <a:off x="1360857" y="1657912"/>
                <a:ext cx="6747218" cy="42616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solidFill>
                  <a:srgbClr val="9C7F1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514350" indent="-514350" fontAlgn="base">
                  <a:spcBef>
                    <a:spcPct val="0"/>
                  </a:spcBef>
                  <a:spcAft>
                    <a:spcPct val="0"/>
                  </a:spcAft>
                  <a:buFontTx/>
                  <a:buAutoNum type="arabicPeriod"/>
                </a:pPr>
                <a:endParaRPr lang="en-US" u="sng" dirty="0">
                  <a:solidFill>
                    <a:srgbClr val="000000"/>
                  </a:solidFill>
                  <a:latin typeface="Palatino Linotype" panose="02040502050505030304" pitchFamily="18" charset="0"/>
                </a:endParaRPr>
              </a:p>
              <a:p>
                <a:pPr marL="514350" indent="-51435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 dirty="0">
                  <a:solidFill>
                    <a:srgbClr val="00000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827457" y="1738068"/>
                <a:ext cx="762000" cy="306067"/>
              </a:xfrm>
              <a:prstGeom prst="rect">
                <a:avLst/>
              </a:prstGeom>
              <a:solidFill>
                <a:srgbClr val="9C7F18"/>
              </a:solidFill>
              <a:ln w="9525" cap="flat" cmpd="sng" algn="ctr">
                <a:solidFill>
                  <a:srgbClr val="9C7F1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u="sng" dirty="0">
                  <a:solidFill>
                    <a:srgbClr val="00000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703757" y="1738068"/>
                <a:ext cx="6172200" cy="2982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0000"/>
                    </a:solidFill>
                    <a:latin typeface="Palatino Linotype" panose="02040502050505030304" pitchFamily="18" charset="0"/>
                  </a:rPr>
                  <a:t>BACKGROUND</a:t>
                </a:r>
                <a:endParaRPr lang="en-US" b="1" dirty="0">
                  <a:solidFill>
                    <a:srgbClr val="000000"/>
                  </a:solidFill>
                  <a:latin typeface="Palatino Linotype" panose="02040502050505030304" pitchFamily="18" charset="0"/>
                </a:endParaRPr>
              </a:p>
              <a:p>
                <a:endParaRPr lang="en-US" b="1" dirty="0">
                  <a:solidFill>
                    <a:srgbClr val="000000"/>
                  </a:solidFill>
                  <a:latin typeface="Palatino Linotype" panose="02040502050505030304" pitchFamily="18" charset="0"/>
                </a:endParaRPr>
              </a:p>
            </p:txBody>
          </p:sp>
        </p:grpSp>
        <p:sp>
          <p:nvSpPr>
            <p:cNvPr id="45" name="Rectangle 44"/>
            <p:cNvSpPr/>
            <p:nvPr/>
          </p:nvSpPr>
          <p:spPr bwMode="auto">
            <a:xfrm>
              <a:off x="2353609" y="2387337"/>
              <a:ext cx="7869166" cy="6390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rgbClr val="9C7F1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514350" indent="-514350" fontAlgn="base">
                <a:spcBef>
                  <a:spcPct val="0"/>
                </a:spcBef>
                <a:spcAft>
                  <a:spcPct val="0"/>
                </a:spcAft>
                <a:buFontTx/>
                <a:buAutoNum type="arabicPeriod"/>
              </a:pPr>
              <a:endParaRPr lang="en-US" u="sng" dirty="0">
                <a:solidFill>
                  <a:srgbClr val="000000"/>
                </a:solidFill>
                <a:latin typeface="Palatino Linotype" panose="02040502050505030304" pitchFamily="18" charset="0"/>
              </a:endParaRPr>
            </a:p>
            <a:p>
              <a:pPr marL="514350" indent="-514350" fontAlgn="base">
                <a:spcBef>
                  <a:spcPct val="0"/>
                </a:spcBef>
                <a:spcAft>
                  <a:spcPct val="0"/>
                </a:spcAft>
              </a:pPr>
              <a:endParaRPr lang="en-US" b="1" dirty="0">
                <a:solidFill>
                  <a:srgbClr val="000000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2372924" y="4625957"/>
              <a:ext cx="7849851" cy="6390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rgbClr val="9C7F1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514350" indent="-514350" fontAlgn="base">
                <a:spcBef>
                  <a:spcPct val="0"/>
                </a:spcBef>
                <a:spcAft>
                  <a:spcPct val="0"/>
                </a:spcAft>
                <a:buFontTx/>
                <a:buAutoNum type="arabicPeriod"/>
              </a:pPr>
              <a:endParaRPr lang="en-US" u="sng" dirty="0">
                <a:solidFill>
                  <a:srgbClr val="000000"/>
                </a:solidFill>
                <a:latin typeface="Palatino Linotype" panose="02040502050505030304" pitchFamily="18" charset="0"/>
              </a:endParaRPr>
            </a:p>
            <a:p>
              <a:pPr marL="514350" indent="-514350" fontAlgn="base">
                <a:spcBef>
                  <a:spcPct val="0"/>
                </a:spcBef>
                <a:spcAft>
                  <a:spcPct val="0"/>
                </a:spcAft>
              </a:pPr>
              <a:endParaRPr lang="en-US" b="1" dirty="0">
                <a:solidFill>
                  <a:srgbClr val="000000"/>
                </a:solidFill>
                <a:latin typeface="Palatino Linotype" panose="02040502050505030304" pitchFamily="18" charset="0"/>
              </a:endParaRPr>
            </a:p>
          </p:txBody>
        </p:sp>
      </p:grpSp>
      <p:sp>
        <p:nvSpPr>
          <p:cNvPr id="21" name="Rectangle 20"/>
          <p:cNvSpPr/>
          <p:nvPr/>
        </p:nvSpPr>
        <p:spPr bwMode="auto">
          <a:xfrm>
            <a:off x="1161979" y="3525871"/>
            <a:ext cx="10594591" cy="95888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solidFill>
              <a:srgbClr val="9C7F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en-US" u="sng" dirty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06882" y="6129049"/>
            <a:ext cx="9741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Palatino Linotype" panose="02040502050505030304" pitchFamily="18" charset="0"/>
              </a:rPr>
              <a:t>CHALLENGES</a:t>
            </a:r>
            <a:endParaRPr lang="en-US" b="1" dirty="0">
              <a:latin typeface="Palatino Linotype" panose="0204050205050503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78807" y="2582000"/>
            <a:ext cx="9725648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REQUIREMENTS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61388" y="3857812"/>
            <a:ext cx="9725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Palatino Linotype" panose="02040502050505030304" pitchFamily="18" charset="0"/>
              </a:rPr>
              <a:t>BASICS OF SANDBOX</a:t>
            </a:r>
            <a:endParaRPr lang="en-US" b="1" dirty="0">
              <a:latin typeface="Palatino Linotype" panose="02040502050505030304" pitchFamily="18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175042" y="4651109"/>
            <a:ext cx="10616362" cy="95888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solidFill>
              <a:srgbClr val="9C7F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en-US" u="sng" dirty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332264" y="2532833"/>
            <a:ext cx="1200697" cy="663303"/>
          </a:xfrm>
          <a:prstGeom prst="rect">
            <a:avLst/>
          </a:prstGeom>
          <a:solidFill>
            <a:srgbClr val="9C7F18"/>
          </a:solidFill>
          <a:ln w="9525" cap="flat" cmpd="sng" algn="ctr">
            <a:solidFill>
              <a:srgbClr val="9C7F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u="sng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354034" y="3678010"/>
            <a:ext cx="1200697" cy="663303"/>
          </a:xfrm>
          <a:prstGeom prst="rect">
            <a:avLst/>
          </a:prstGeom>
          <a:solidFill>
            <a:srgbClr val="9C7F18"/>
          </a:solidFill>
          <a:ln w="9525" cap="flat" cmpd="sng" algn="ctr">
            <a:solidFill>
              <a:srgbClr val="9C7F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u="sng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13476" y="4787099"/>
            <a:ext cx="1200697" cy="663303"/>
          </a:xfrm>
          <a:prstGeom prst="rect">
            <a:avLst/>
          </a:prstGeom>
          <a:solidFill>
            <a:srgbClr val="9C7F18"/>
          </a:solidFill>
          <a:ln w="9525" cap="flat" cmpd="sng" algn="ctr">
            <a:solidFill>
              <a:srgbClr val="9C7F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u="sng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319197" y="5863863"/>
            <a:ext cx="1200697" cy="663303"/>
          </a:xfrm>
          <a:prstGeom prst="rect">
            <a:avLst/>
          </a:prstGeom>
          <a:solidFill>
            <a:srgbClr val="9C7F18"/>
          </a:solidFill>
          <a:ln w="9525" cap="flat" cmpd="sng" algn="ctr">
            <a:solidFill>
              <a:srgbClr val="9C7F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u="sng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50274" y="4935975"/>
            <a:ext cx="9741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Palatino Linotype" panose="02040502050505030304" pitchFamily="18" charset="0"/>
              </a:rPr>
              <a:t>GSI ELEMENTS AND PROCESSES</a:t>
            </a:r>
            <a:endParaRPr lang="en-US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07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4D853-4525-4CC8-84F6-49C0E727C14A}" type="slidenum">
              <a:rPr lang="pt-PT" smtClean="0"/>
              <a:pPr>
                <a:defRPr/>
              </a:pPr>
              <a:t>3</a:t>
            </a:fld>
            <a:endParaRPr lang="pt-P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560" y="2207623"/>
            <a:ext cx="2336074" cy="2336074"/>
          </a:xfrm>
          <a:prstGeom prst="rect">
            <a:avLst/>
          </a:prstGeom>
        </p:spPr>
      </p:pic>
      <p:sp>
        <p:nvSpPr>
          <p:cNvPr id="5" name="Explosion 2 4"/>
          <p:cNvSpPr/>
          <p:nvPr/>
        </p:nvSpPr>
        <p:spPr bwMode="auto">
          <a:xfrm>
            <a:off x="7628708" y="1091169"/>
            <a:ext cx="4481448" cy="2906064"/>
          </a:xfrm>
          <a:prstGeom prst="irregularSeal2">
            <a:avLst/>
          </a:prstGeom>
          <a:solidFill>
            <a:srgbClr val="CC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Arial" charset="0"/>
              </a:rPr>
              <a:t>July 13, 2020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FF0000"/>
                </a:solidFill>
                <a:latin typeface="Arial" charset="0"/>
              </a:rPr>
              <a:t>CIRCULAR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</a:rPr>
              <a:t>Global Standing Instruction &amp; Operations Guidelines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Explosion 2 5"/>
          <p:cNvSpPr/>
          <p:nvPr/>
        </p:nvSpPr>
        <p:spPr bwMode="auto">
          <a:xfrm>
            <a:off x="404949" y="1091169"/>
            <a:ext cx="4693736" cy="2618682"/>
          </a:xfrm>
          <a:prstGeom prst="irregularSeal2">
            <a:avLst/>
          </a:prstGeom>
          <a:solidFill>
            <a:srgbClr val="CC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2776" y="1849372"/>
            <a:ext cx="27562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charset="0"/>
              </a:rPr>
              <a:t>June 23</a:t>
            </a:r>
            <a:r>
              <a:rPr lang="en-US" b="1" dirty="0">
                <a:latin typeface="Arial" charset="0"/>
              </a:rPr>
              <a:t>, 2020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EXPOSURE DRAFT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 Framework for Regulatory Sandbox Operations</a:t>
            </a:r>
            <a:endParaRPr lang="en-US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2960" y="3513906"/>
            <a:ext cx="31428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GOALS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Promoting Innovation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Effective Service Delivery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Healthy Competition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Financial Inclusion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81656" y="3722909"/>
            <a:ext cx="52415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GOALS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Facilitating improved credit repayment culture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Reducing Non-Performing Loans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Watch-listing consistent loan defaulters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1519" y="4937758"/>
            <a:ext cx="4070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ISSUER</a:t>
            </a:r>
          </a:p>
          <a:p>
            <a:r>
              <a:rPr lang="en-US" dirty="0" smtClean="0"/>
              <a:t>Payments System Management Dept.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62803" y="4897112"/>
            <a:ext cx="3788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ISSUER</a:t>
            </a:r>
          </a:p>
          <a:p>
            <a:r>
              <a:rPr lang="en-US" dirty="0" smtClean="0"/>
              <a:t>Financial Policy &amp; Regulation Dept.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11732" y="5583015"/>
            <a:ext cx="2480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TARGET</a:t>
            </a:r>
          </a:p>
          <a:p>
            <a:r>
              <a:rPr lang="en-US" dirty="0" smtClean="0"/>
              <a:t>DMBs, MMOs &amp; PSPs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417304" y="5447462"/>
            <a:ext cx="2279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TARGET</a:t>
            </a:r>
          </a:p>
          <a:p>
            <a:r>
              <a:rPr lang="en-US" dirty="0" smtClean="0"/>
              <a:t>ALL BANKS &amp; OFIs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80592" y="6105535"/>
            <a:ext cx="2142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RESPONSE DATE</a:t>
            </a:r>
          </a:p>
          <a:p>
            <a:pPr algn="ctr"/>
            <a:r>
              <a:rPr lang="en-US" dirty="0" smtClean="0"/>
              <a:t>July 15, 2020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08273" y="6030439"/>
            <a:ext cx="2976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IMPLEMENTATION DATE</a:t>
            </a:r>
          </a:p>
          <a:p>
            <a:pPr algn="ctr"/>
            <a:r>
              <a:rPr lang="en-US" dirty="0" smtClean="0"/>
              <a:t>August 1, 2020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165423" y="6009239"/>
            <a:ext cx="2976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LOAN ELIGIBILITY</a:t>
            </a:r>
          </a:p>
          <a:p>
            <a:pPr algn="ctr"/>
            <a:r>
              <a:rPr lang="en-US" dirty="0" smtClean="0"/>
              <a:t>August 28,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96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4D853-4525-4CC8-84F6-49C0E727C14A}" type="slidenum">
              <a:rPr lang="pt-PT" smtClean="0"/>
              <a:pPr>
                <a:defRPr/>
              </a:pPr>
              <a:t>4</a:t>
            </a:fld>
            <a:endParaRPr lang="pt-P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90"/>
          <a:stretch/>
        </p:blipFill>
        <p:spPr>
          <a:xfrm>
            <a:off x="3913692" y="1410788"/>
            <a:ext cx="4407349" cy="44865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05928" y="3460411"/>
            <a:ext cx="2779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Confidence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591984" y="5897335"/>
            <a:ext cx="1334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Trust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4878974" y="5936258"/>
            <a:ext cx="2697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Processes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56754" y="1410788"/>
            <a:ext cx="19527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Motives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28216" y="3645781"/>
            <a:ext cx="1895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Players</a:t>
            </a:r>
          </a:p>
        </p:txBody>
      </p:sp>
    </p:spTree>
    <p:extLst>
      <p:ext uri="{BB962C8B-B14F-4D97-AF65-F5344CB8AC3E}">
        <p14:creationId xmlns:p14="http://schemas.microsoft.com/office/powerpoint/2010/main" val="3905177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4D853-4525-4CC8-84F6-49C0E727C14A}" type="slidenum">
              <a:rPr lang="pt-PT" smtClean="0"/>
              <a:pPr>
                <a:defRPr/>
              </a:pPr>
              <a:t>5</a:t>
            </a:fld>
            <a:endParaRPr lang="pt-P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317" y="1619794"/>
            <a:ext cx="5293793" cy="35999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" y="3064767"/>
            <a:ext cx="31448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 testing of new products or services in a controlled/test regulatory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environment that provides enabling infrastructure or interfaces made available to outside Innovator or Fintech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Regulations may or may not grant regulatory relaxations for the hinted purpose of testing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47609" y="3095897"/>
            <a:ext cx="29391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Programmer has liberty to build things from the scratch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Sandbox policy will allow companies/idealist to test products or services  in a closed environment, geography  or among a set of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Regulatory oversight subject to appropriate conditions and safeguards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9480" y="1110343"/>
            <a:ext cx="4049507" cy="461665"/>
          </a:xfrm>
          <a:prstGeom prst="rect">
            <a:avLst/>
          </a:prstGeom>
          <a:solidFill>
            <a:srgbClr val="0033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SANDBOX ENVIRONMENT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336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4D853-4525-4CC8-84F6-49C0E727C14A}" type="slidenum">
              <a:rPr lang="pt-PT" smtClean="0"/>
              <a:pPr>
                <a:defRPr/>
              </a:pPr>
              <a:t>6</a:t>
            </a:fld>
            <a:endParaRPr lang="pt-PT" dirty="0"/>
          </a:p>
        </p:txBody>
      </p:sp>
      <p:sp>
        <p:nvSpPr>
          <p:cNvPr id="3" name="TextBox 2"/>
          <p:cNvSpPr txBox="1"/>
          <p:nvPr/>
        </p:nvSpPr>
        <p:spPr>
          <a:xfrm>
            <a:off x="4185243" y="1185411"/>
            <a:ext cx="3685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ELEMENTS OF THE GSI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73035" y="1128713"/>
            <a:ext cx="3413115" cy="2100261"/>
          </a:xfrm>
          <a:prstGeom prst="roundRect">
            <a:avLst/>
          </a:prstGeom>
          <a:solidFill>
            <a:srgbClr val="00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Last resort by a Creditor Bank to recover past due obligations from defaulting Debtors</a:t>
            </a:r>
            <a:endParaRPr kumimoji="0" lang="en-US" sz="24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Down Arrow 4"/>
          <p:cNvSpPr/>
          <p:nvPr/>
        </p:nvSpPr>
        <p:spPr bwMode="auto">
          <a:xfrm>
            <a:off x="1000116" y="3328990"/>
            <a:ext cx="1114425" cy="54292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64" y="3971931"/>
            <a:ext cx="34756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b="1" dirty="0" smtClean="0"/>
              <a:t>Non-Performing Loans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b="1" dirty="0" smtClean="0"/>
              <a:t>Substandard Loans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b="1" dirty="0" smtClean="0"/>
              <a:t>Doubtful Loans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b="1" dirty="0" smtClean="0"/>
              <a:t>Loss</a:t>
            </a:r>
            <a:endParaRPr lang="en-US" sz="2100" b="1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3541470" y="3014664"/>
            <a:ext cx="4143372" cy="628651"/>
          </a:xfrm>
          <a:prstGeom prst="roundRect">
            <a:avLst/>
          </a:prstGeom>
          <a:solidFill>
            <a:srgbClr val="68085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chemeClr val="bg1"/>
                </a:solidFill>
                <a:latin typeface="Arial" charset="0"/>
              </a:rPr>
              <a:t>Due Obligations</a:t>
            </a:r>
            <a:endParaRPr kumimoji="0" lang="en-US" sz="28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1469" y="3871915"/>
            <a:ext cx="3877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300" b="1" dirty="0"/>
              <a:t>Principal </a:t>
            </a:r>
            <a:r>
              <a:rPr lang="en-US" sz="2300" b="1" dirty="0" smtClean="0"/>
              <a:t>- YES</a:t>
            </a:r>
            <a:endParaRPr lang="en-US" sz="23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300" b="1" dirty="0"/>
              <a:t>Accrued </a:t>
            </a:r>
            <a:r>
              <a:rPr lang="en-US" sz="2300" b="1" dirty="0" smtClean="0"/>
              <a:t>Interests - YES</a:t>
            </a:r>
            <a:endParaRPr lang="en-US" sz="23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74163" y="4833706"/>
            <a:ext cx="3877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X Penal Charges - NO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7858116" y="3600452"/>
            <a:ext cx="4157672" cy="628651"/>
          </a:xfrm>
          <a:prstGeom prst="roundRect">
            <a:avLst/>
          </a:prstGeom>
          <a:solidFill>
            <a:srgbClr val="68C48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chemeClr val="bg1"/>
                </a:solidFill>
                <a:latin typeface="Arial" charset="0"/>
              </a:rPr>
              <a:t>Points of </a:t>
            </a:r>
            <a:r>
              <a:rPr lang="en-US" sz="2800" b="1" dirty="0">
                <a:solidFill>
                  <a:schemeClr val="bg1"/>
                </a:solidFill>
                <a:latin typeface="Arial" charset="0"/>
              </a:rPr>
              <a:t>R</a:t>
            </a:r>
            <a:r>
              <a:rPr lang="en-US" sz="2800" b="1" dirty="0" smtClean="0">
                <a:solidFill>
                  <a:schemeClr val="bg1"/>
                </a:solidFill>
                <a:latin typeface="Arial" charset="0"/>
              </a:rPr>
              <a:t>ecoveries</a:t>
            </a:r>
            <a:endParaRPr kumimoji="0" lang="en-US" sz="28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51763" y="4424401"/>
            <a:ext cx="308462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dirty="0" smtClean="0"/>
              <a:t>Deposit Accounts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dirty="0" smtClean="0"/>
              <a:t>Investment Accounts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dirty="0" smtClean="0"/>
              <a:t>Domiciliary Accounts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dirty="0" smtClean="0"/>
              <a:t>Joint Accounts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dirty="0" smtClean="0"/>
              <a:t>Electronic Wallets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40852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4D853-4525-4CC8-84F6-49C0E727C14A}" type="slidenum">
              <a:rPr lang="pt-PT" smtClean="0"/>
              <a:pPr>
                <a:defRPr/>
              </a:pPr>
              <a:t>7</a:t>
            </a:fld>
            <a:endParaRPr lang="pt-PT" dirty="0"/>
          </a:p>
        </p:txBody>
      </p:sp>
      <p:sp>
        <p:nvSpPr>
          <p:cNvPr id="3" name="TextBox 2"/>
          <p:cNvSpPr txBox="1"/>
          <p:nvPr/>
        </p:nvSpPr>
        <p:spPr>
          <a:xfrm>
            <a:off x="5158077" y="1075390"/>
            <a:ext cx="2800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PROCESSES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Flowchart: Data 11"/>
          <p:cNvSpPr/>
          <p:nvPr/>
        </p:nvSpPr>
        <p:spPr bwMode="auto">
          <a:xfrm>
            <a:off x="0" y="2618980"/>
            <a:ext cx="3100387" cy="1042988"/>
          </a:xfrm>
          <a:prstGeom prst="flowChartInputOutpu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latin typeface="Arial" charset="0"/>
              </a:rPr>
              <a:t>GSI Mandate Execution</a:t>
            </a:r>
            <a:endParaRPr kumimoji="0" lang="en-US" sz="23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Flowchart: Data 13"/>
          <p:cNvSpPr/>
          <p:nvPr/>
        </p:nvSpPr>
        <p:spPr bwMode="auto">
          <a:xfrm>
            <a:off x="-1" y="1066797"/>
            <a:ext cx="3471863" cy="1104899"/>
          </a:xfrm>
          <a:prstGeom prst="flowChartInputOutput">
            <a:avLst/>
          </a:prstGeom>
          <a:solidFill>
            <a:srgbClr val="BD2F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100" dirty="0" smtClean="0">
                <a:latin typeface="Arial" charset="0"/>
              </a:rPr>
              <a:t>KYC - BVN Account Details Validation</a:t>
            </a:r>
            <a:endParaRPr kumimoji="0" lang="en-US" sz="21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1307877" y="2192357"/>
            <a:ext cx="484632" cy="38918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Down Arrow 20"/>
          <p:cNvSpPr/>
          <p:nvPr/>
        </p:nvSpPr>
        <p:spPr bwMode="auto">
          <a:xfrm rot="10800000">
            <a:off x="5191408" y="3868932"/>
            <a:ext cx="1048989" cy="170679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Flowchart: Data 21"/>
          <p:cNvSpPr/>
          <p:nvPr/>
        </p:nvSpPr>
        <p:spPr bwMode="auto">
          <a:xfrm>
            <a:off x="0" y="4068497"/>
            <a:ext cx="3100387" cy="1042988"/>
          </a:xfrm>
          <a:prstGeom prst="flowChartInputOutput">
            <a:avLst/>
          </a:prstGeom>
          <a:solidFill>
            <a:schemeClr val="accent3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dirty="0" smtClean="0">
                <a:latin typeface="Arial" charset="0"/>
              </a:rPr>
              <a:t>Full Disclosure of Information</a:t>
            </a:r>
            <a:endParaRPr kumimoji="0" lang="en-US" sz="2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4070105" y="5513693"/>
            <a:ext cx="2054734" cy="1360213"/>
          </a:xfrm>
          <a:prstGeom prst="ellipse">
            <a:avLst/>
          </a:prstGeom>
          <a:solidFill>
            <a:srgbClr val="B6700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Arial" charset="0"/>
              </a:rPr>
              <a:t>Agreement on Logic of Debits</a:t>
            </a:r>
            <a:endParaRPr kumimoji="0" lang="en-US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5773256" y="5262718"/>
            <a:ext cx="1631688" cy="159528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Arial" charset="0"/>
              </a:rPr>
              <a:t>Loan Default Definition in </a:t>
            </a:r>
            <a:r>
              <a:rPr lang="en-US" dirty="0" err="1">
                <a:latin typeface="Arial" charset="0"/>
              </a:rPr>
              <a:t>ToOL</a:t>
            </a:r>
            <a:endParaRPr lang="en-US" dirty="0">
              <a:latin typeface="Arial" charset="0"/>
            </a:endParaRPr>
          </a:p>
        </p:txBody>
      </p:sp>
      <p:sp>
        <p:nvSpPr>
          <p:cNvPr id="26" name="Flowchart: Data 25"/>
          <p:cNvSpPr/>
          <p:nvPr/>
        </p:nvSpPr>
        <p:spPr bwMode="auto">
          <a:xfrm>
            <a:off x="0" y="5468732"/>
            <a:ext cx="3100387" cy="1042988"/>
          </a:xfrm>
          <a:prstGeom prst="flowChartInputOutpu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dirty="0" smtClean="0">
                <a:latin typeface="Arial" charset="0"/>
              </a:rPr>
              <a:t>Loan Granted on Comfort</a:t>
            </a:r>
            <a:endParaRPr kumimoji="0" lang="en-US" sz="2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Down Arrow 27"/>
          <p:cNvSpPr/>
          <p:nvPr/>
        </p:nvSpPr>
        <p:spPr bwMode="auto">
          <a:xfrm>
            <a:off x="1065561" y="5099954"/>
            <a:ext cx="484632" cy="38918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Down Arrow 28"/>
          <p:cNvSpPr/>
          <p:nvPr/>
        </p:nvSpPr>
        <p:spPr bwMode="auto">
          <a:xfrm>
            <a:off x="1162620" y="3661968"/>
            <a:ext cx="484632" cy="38918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Elbow Connector 34"/>
          <p:cNvCxnSpPr/>
          <p:nvPr/>
        </p:nvCxnSpPr>
        <p:spPr bwMode="auto">
          <a:xfrm flipV="1">
            <a:off x="2443162" y="5680207"/>
            <a:ext cx="1910272" cy="83151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4" name="Picture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594" y="2603913"/>
            <a:ext cx="1675323" cy="1042988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5253301" y="3551054"/>
            <a:ext cx="871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CRMS</a:t>
            </a:r>
            <a:endParaRPr lang="en-US" dirty="0"/>
          </a:p>
        </p:txBody>
      </p:sp>
      <p:sp>
        <p:nvSpPr>
          <p:cNvPr id="47" name="Oval 46"/>
          <p:cNvSpPr/>
          <p:nvPr/>
        </p:nvSpPr>
        <p:spPr bwMode="auto">
          <a:xfrm>
            <a:off x="8028403" y="5680206"/>
            <a:ext cx="2045131" cy="831513"/>
          </a:xfrm>
          <a:prstGeom prst="ellipse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charset="0"/>
              </a:rPr>
              <a:t>Default Observation</a:t>
            </a:r>
            <a:endParaRPr kumimoji="0" lang="en-US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7418070" y="6080377"/>
            <a:ext cx="568723" cy="155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Oval 52"/>
          <p:cNvSpPr/>
          <p:nvPr/>
        </p:nvSpPr>
        <p:spPr bwMode="auto">
          <a:xfrm>
            <a:off x="7956973" y="4177564"/>
            <a:ext cx="2045131" cy="1194221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charset="0"/>
              </a:rPr>
              <a:t>Borrower’s Default Notification</a:t>
            </a:r>
            <a:endParaRPr kumimoji="0" lang="en-US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2771770" y="3228975"/>
            <a:ext cx="328617" cy="142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387" y="2617729"/>
            <a:ext cx="1614465" cy="988817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807" y="1268066"/>
            <a:ext cx="1294618" cy="890950"/>
          </a:xfrm>
          <a:prstGeom prst="rect">
            <a:avLst/>
          </a:prstGeom>
        </p:spPr>
      </p:pic>
      <p:cxnSp>
        <p:nvCxnSpPr>
          <p:cNvPr id="61" name="Straight Arrow Connector 60"/>
          <p:cNvCxnSpPr/>
          <p:nvPr/>
        </p:nvCxnSpPr>
        <p:spPr bwMode="auto">
          <a:xfrm>
            <a:off x="3114669" y="1672346"/>
            <a:ext cx="328617" cy="142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3175951" y="3438045"/>
            <a:ext cx="1013419" cy="430887"/>
          </a:xfrm>
          <a:prstGeom prst="rect">
            <a:avLst/>
          </a:prstGeom>
          <a:solidFill>
            <a:srgbClr val="003300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GSI Mandate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Repository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7956973" y="2646152"/>
            <a:ext cx="2116561" cy="1194221"/>
          </a:xfrm>
          <a:prstGeom prst="ellipse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Borrower’s Engagement/Arbitration</a:t>
            </a:r>
            <a:endParaRPr kumimoji="0" lang="en-US" b="0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8028403" y="1120216"/>
            <a:ext cx="2045131" cy="1194221"/>
          </a:xfrm>
          <a:prstGeom prst="ellips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On agreed </a:t>
            </a:r>
            <a:r>
              <a:rPr lang="en-US" dirty="0" err="1" smtClean="0">
                <a:solidFill>
                  <a:schemeClr val="bg1"/>
                </a:solidFill>
                <a:latin typeface="Arial" charset="0"/>
              </a:rPr>
              <a:t>ToOL</a:t>
            </a:r>
            <a:endParaRPr kumimoji="0" lang="en-US" b="0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8" name="Smiley Face 67"/>
          <p:cNvSpPr/>
          <p:nvPr/>
        </p:nvSpPr>
        <p:spPr bwMode="auto">
          <a:xfrm>
            <a:off x="10488005" y="1068474"/>
            <a:ext cx="1662723" cy="1357311"/>
          </a:xfrm>
          <a:prstGeom prst="smileyF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u="sng" dirty="0"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Arial" charset="0"/>
              </a:rPr>
              <a:t>Balance Enquiry/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Arial" charset="0"/>
              </a:rPr>
              <a:t>GSI Recovery</a:t>
            </a:r>
            <a:endParaRPr kumimoji="0" lang="en-US" sz="16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Up Arrow 68"/>
          <p:cNvSpPr/>
          <p:nvPr/>
        </p:nvSpPr>
        <p:spPr bwMode="auto">
          <a:xfrm>
            <a:off x="8737223" y="5384295"/>
            <a:ext cx="484632" cy="287252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Up Arrow 69"/>
          <p:cNvSpPr/>
          <p:nvPr/>
        </p:nvSpPr>
        <p:spPr bwMode="auto">
          <a:xfrm>
            <a:off x="8707826" y="3854123"/>
            <a:ext cx="484632" cy="293254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Up Arrow 72"/>
          <p:cNvSpPr/>
          <p:nvPr/>
        </p:nvSpPr>
        <p:spPr bwMode="auto">
          <a:xfrm>
            <a:off x="8808652" y="2333490"/>
            <a:ext cx="484632" cy="293254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589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3FBA-5072-49F1-B994-348B0FB160F2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993346"/>
              </p:ext>
            </p:extLst>
          </p:nvPr>
        </p:nvGraphicFramePr>
        <p:xfrm>
          <a:off x="248195" y="1065337"/>
          <a:ext cx="11673553" cy="5662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45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845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0234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Palatino Linotype" panose="02040502050505030304" pitchFamily="18" charset="0"/>
                        </a:rPr>
                        <a:t>S/N</a:t>
                      </a:r>
                      <a:endParaRPr lang="en-US" sz="12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ISSUES</a:t>
                      </a:r>
                      <a:endParaRPr lang="en-US" sz="1200" b="1" i="0" u="none" strike="noStrike" kern="1200" baseline="0" dirty="0">
                        <a:solidFill>
                          <a:schemeClr val="bg1"/>
                        </a:solidFill>
                        <a:effectLst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CHALLENGES</a:t>
                      </a:r>
                      <a:endParaRPr lang="en-US" sz="1200" b="1" i="0" u="none" strike="noStrike" kern="1200" baseline="0" dirty="0">
                        <a:solidFill>
                          <a:schemeClr val="bg1"/>
                        </a:solidFill>
                        <a:effectLst/>
                        <a:latin typeface="Palatino Linotype" panose="020405020505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6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4393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Palatino Linotype" panose="02040502050505030304" pitchFamily="18" charset="0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Regulation &amp; Sandbox Environment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Who regulates MFBs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1789661"/>
                  </a:ext>
                </a:extLst>
              </a:tr>
              <a:tr h="5643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Palatino Linotype" panose="02040502050505030304" pitchFamily="18" charset="0"/>
                        </a:rPr>
                        <a:t>2.</a:t>
                      </a:r>
                      <a:endParaRPr lang="en-US" sz="1800" dirty="0"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CRMS Platform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700" dirty="0" smtClean="0">
                          <a:latin typeface="Palatino Linotype" panose="02040502050505030304" pitchFamily="18" charset="0"/>
                        </a:rPr>
                        <a:t>This is an electronic platform</a:t>
                      </a:r>
                      <a:r>
                        <a:rPr lang="en-US" sz="1700" baseline="0" dirty="0" smtClean="0">
                          <a:latin typeface="Palatino Linotype" panose="02040502050505030304" pitchFamily="18" charset="0"/>
                        </a:rPr>
                        <a:t> at CBN that requires appropriate handshake with PFIs</a:t>
                      </a:r>
                      <a:endParaRPr lang="en-US" sz="1700" dirty="0"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932847"/>
                  </a:ext>
                </a:extLst>
              </a:tr>
              <a:tr h="6157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Palatino Linotype" panose="02040502050505030304" pitchFamily="18" charset="0"/>
                        </a:rPr>
                        <a:t>3.</a:t>
                      </a:r>
                      <a:endParaRPr lang="en-US" sz="1800" dirty="0"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BVN &amp; Account Validation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700" dirty="0" smtClean="0">
                          <a:latin typeface="Palatino Linotype" panose="02040502050505030304" pitchFamily="18" charset="0"/>
                        </a:rPr>
                        <a:t>These are electronic platforms that requires regulatory permission and some levels of integration to meet GSI requirements</a:t>
                      </a:r>
                      <a:endParaRPr lang="en-US" sz="1700" dirty="0"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8426717"/>
                  </a:ext>
                </a:extLst>
              </a:tr>
              <a:tr h="54022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Palatino Linotype" panose="02040502050505030304" pitchFamily="18" charset="0"/>
                        </a:rPr>
                        <a:t>4.</a:t>
                      </a:r>
                      <a:endParaRPr lang="en-US" sz="1800" dirty="0"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GSI Mandate Agreement 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700" dirty="0" smtClean="0">
                          <a:latin typeface="Palatino Linotype" panose="02040502050505030304" pitchFamily="18" charset="0"/>
                        </a:rPr>
                        <a:t>This is a portal based service that requires some level of integration to NIBSS</a:t>
                      </a:r>
                      <a:endParaRPr lang="en-US" sz="1700" dirty="0"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968408"/>
                  </a:ext>
                </a:extLst>
              </a:tr>
              <a:tr h="54576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Palatino Linotype" panose="02040502050505030304" pitchFamily="18" charset="0"/>
                        </a:rPr>
                        <a:t>5.</a:t>
                      </a:r>
                      <a:endParaRPr lang="en-US" sz="1800" dirty="0"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Industry Customer Accounts Database (ICAD) </a:t>
                      </a:r>
                      <a:endParaRPr lang="en-US" sz="1800" b="0" dirty="0"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This is a NUBAN acceptance platform that requires timely update </a:t>
                      </a:r>
                      <a:endParaRPr lang="en-US" sz="1700" b="0" dirty="0"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4035505"/>
                  </a:ext>
                </a:extLst>
              </a:tr>
              <a:tr h="571087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Palatino Linotype" panose="02040502050505030304" pitchFamily="18" charset="0"/>
                        </a:rPr>
                        <a:t>6</a:t>
                      </a:r>
                      <a:r>
                        <a:rPr lang="en-US" sz="1800" dirty="0" smtClean="0">
                          <a:latin typeface="Palatino Linotype" panose="02040502050505030304" pitchFamily="18" charset="0"/>
                        </a:rPr>
                        <a:t>.</a:t>
                      </a:r>
                      <a:endParaRPr lang="en-US" sz="1800" dirty="0"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ICAD tagging with correct BVN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700" dirty="0" smtClean="0">
                          <a:latin typeface="Palatino Linotype" panose="02040502050505030304" pitchFamily="18" charset="0"/>
                        </a:rPr>
                        <a:t>This requires</a:t>
                      </a:r>
                      <a:r>
                        <a:rPr lang="en-US" sz="1700" baseline="0" dirty="0" smtClean="0">
                          <a:latin typeface="Palatino Linotype" panose="02040502050505030304" pitchFamily="18" charset="0"/>
                        </a:rPr>
                        <a:t> critical levels of responsibility and audit trail </a:t>
                      </a:r>
                      <a:endParaRPr lang="en-US" sz="1700" dirty="0"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468429"/>
                  </a:ext>
                </a:extLst>
              </a:tr>
              <a:tr h="762057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Palatino Linotype" panose="02040502050505030304" pitchFamily="18" charset="0"/>
                        </a:rPr>
                        <a:t>7</a:t>
                      </a:r>
                      <a:r>
                        <a:rPr lang="en-US" sz="1800" dirty="0" smtClean="0">
                          <a:latin typeface="Palatino Linotype" panose="02040502050505030304" pitchFamily="18" charset="0"/>
                        </a:rPr>
                        <a:t>.</a:t>
                      </a:r>
                      <a:endParaRPr lang="en-US" sz="1800" dirty="0"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Connectivity to the Nigeria Central Switch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700" dirty="0" smtClean="0">
                          <a:latin typeface="Palatino Linotype" panose="02040502050505030304" pitchFamily="18" charset="0"/>
                        </a:rPr>
                        <a:t>This is a technology</a:t>
                      </a:r>
                      <a:r>
                        <a:rPr lang="en-US" sz="1700" baseline="0" dirty="0" smtClean="0">
                          <a:latin typeface="Palatino Linotype" panose="02040502050505030304" pitchFamily="18" charset="0"/>
                        </a:rPr>
                        <a:t> based handshake that require Fintech’s support</a:t>
                      </a:r>
                      <a:endParaRPr lang="en-US" sz="1700" dirty="0"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515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Palatino Linotype" panose="02040502050505030304" pitchFamily="18" charset="0"/>
                        </a:rPr>
                        <a:t>8</a:t>
                      </a:r>
                      <a:r>
                        <a:rPr lang="en-US" sz="1800" dirty="0" smtClean="0">
                          <a:latin typeface="Palatino Linotype" panose="02040502050505030304" pitchFamily="18" charset="0"/>
                        </a:rPr>
                        <a:t>.</a:t>
                      </a:r>
                      <a:endParaRPr lang="en-US" sz="1800" dirty="0"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Balance enquiry and debit advice received from NIBSS 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1700" dirty="0" smtClean="0">
                          <a:latin typeface="Palatino Linotype" panose="02040502050505030304" pitchFamily="18" charset="0"/>
                        </a:rPr>
                        <a:t>This will be an electronic trigger that requires handshakes</a:t>
                      </a:r>
                      <a:r>
                        <a:rPr lang="en-US" sz="1700" baseline="0" dirty="0" smtClean="0">
                          <a:latin typeface="Palatino Linotype" panose="02040502050505030304" pitchFamily="18" charset="0"/>
                        </a:rPr>
                        <a:t> between PFIs and NIBSS</a:t>
                      </a:r>
                      <a:endParaRPr lang="en-US" sz="1700" dirty="0"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8660559"/>
                  </a:ext>
                </a:extLst>
              </a:tr>
              <a:tr h="470262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Palatino Linotype" panose="02040502050505030304" pitchFamily="18" charset="0"/>
                        </a:rPr>
                        <a:t>9.</a:t>
                      </a:r>
                      <a:endParaRPr lang="en-US" sz="1800" dirty="0">
                        <a:latin typeface="Palatino Linotype" panose="0204050205050503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Reports/Returns Rendition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1700" dirty="0" smtClean="0">
                          <a:latin typeface="Palatino Linotype" panose="02040502050505030304" pitchFamily="18" charset="0"/>
                        </a:rPr>
                        <a:t>This</a:t>
                      </a:r>
                      <a:r>
                        <a:rPr lang="en-US" sz="1700" baseline="0" dirty="0" smtClean="0">
                          <a:latin typeface="Palatino Linotype" panose="02040502050505030304" pitchFamily="18" charset="0"/>
                        </a:rPr>
                        <a:t> is an electronic based rendition</a:t>
                      </a:r>
                      <a:endParaRPr lang="en-US" sz="1700" dirty="0"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1531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698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5FCC4C-8EDE-4722-8D1C-0618133B98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"/>
                    </a14:imgEffect>
                    <a14:imgEffect>
                      <a14:saturation sat="0"/>
                    </a14:imgEffect>
                    <a14:imgEffect>
                      <a14:brightnessContrast bright="24000" contras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9836"/>
          <a:stretch/>
        </p:blipFill>
        <p:spPr>
          <a:xfrm>
            <a:off x="0" y="4"/>
            <a:ext cx="12192000" cy="30595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7F0A7E9-CAF9-4D09-B8F5-4B07802FC42E}"/>
              </a:ext>
            </a:extLst>
          </p:cNvPr>
          <p:cNvSpPr/>
          <p:nvPr/>
        </p:nvSpPr>
        <p:spPr>
          <a:xfrm>
            <a:off x="4005006" y="4673670"/>
            <a:ext cx="3965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1230 Ahmadu Bello Way Victoria Island,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Lagos, Nigeria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30E4208-FC79-44FD-B5BD-D1F8CE60A490}"/>
              </a:ext>
            </a:extLst>
          </p:cNvPr>
          <p:cNvSpPr/>
          <p:nvPr/>
        </p:nvSpPr>
        <p:spPr>
          <a:xfrm>
            <a:off x="1609676" y="5744820"/>
            <a:ext cx="8418445" cy="447260"/>
          </a:xfrm>
          <a:prstGeom prst="roundRect">
            <a:avLst/>
          </a:prstGeom>
          <a:solidFill>
            <a:srgbClr val="1F1F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www.nibss-plc.com.ng</a:t>
            </a:r>
          </a:p>
        </p:txBody>
      </p:sp>
      <p:pic>
        <p:nvPicPr>
          <p:cNvPr id="7" name="Picture 2" descr="Resultado de imagen para nibss">
            <a:extLst>
              <a:ext uri="{FF2B5EF4-FFF2-40B4-BE49-F238E27FC236}">
                <a16:creationId xmlns:a16="http://schemas.microsoft.com/office/drawing/2014/main" id="{6AF9FD69-9D9B-4EED-BB08-2FFC2D49D2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2" t="16339" r="15777" b="15592"/>
          <a:stretch/>
        </p:blipFill>
        <p:spPr bwMode="auto">
          <a:xfrm>
            <a:off x="1739730" y="4483277"/>
            <a:ext cx="1235903" cy="84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D83EBFE-AB4A-4094-B707-17FEF855F0FE}"/>
              </a:ext>
            </a:extLst>
          </p:cNvPr>
          <p:cNvSpPr/>
          <p:nvPr/>
        </p:nvSpPr>
        <p:spPr>
          <a:xfrm>
            <a:off x="1131226" y="1562345"/>
            <a:ext cx="10292199" cy="2564296"/>
          </a:xfrm>
          <a:prstGeom prst="rect">
            <a:avLst/>
          </a:prstGeom>
          <a:solidFill>
            <a:srgbClr val="23593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6399F3-8245-4A44-B528-A8849C05C3C3}"/>
              </a:ext>
            </a:extLst>
          </p:cNvPr>
          <p:cNvSpPr/>
          <p:nvPr/>
        </p:nvSpPr>
        <p:spPr>
          <a:xfrm>
            <a:off x="4079419" y="1970527"/>
            <a:ext cx="575569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Nigeria Inter-Bank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Settlement System Plc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9E7F1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...improving the Nigeria Payments System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74DCE9-BEE5-4BA0-968B-0483A8F1DBDB}"/>
              </a:ext>
            </a:extLst>
          </p:cNvPr>
          <p:cNvSpPr/>
          <p:nvPr/>
        </p:nvSpPr>
        <p:spPr>
          <a:xfrm>
            <a:off x="716552" y="1562345"/>
            <a:ext cx="3269971" cy="2564296"/>
          </a:xfrm>
          <a:prstGeom prst="rect">
            <a:avLst/>
          </a:prstGeom>
          <a:solidFill>
            <a:srgbClr val="23593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D3746B-B5F1-46F0-A88F-C1BCC96BC68D}"/>
              </a:ext>
            </a:extLst>
          </p:cNvPr>
          <p:cNvSpPr/>
          <p:nvPr/>
        </p:nvSpPr>
        <p:spPr>
          <a:xfrm>
            <a:off x="1311087" y="2285370"/>
            <a:ext cx="1846980" cy="1118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Thank</a:t>
            </a:r>
          </a:p>
          <a:p>
            <a:pPr marL="0" marR="0" lvl="0" indent="0" algn="ctr" defTabSz="4572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You!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0634017-9594-45C4-9CA4-3BB595B7E569}"/>
              </a:ext>
            </a:extLst>
          </p:cNvPr>
          <p:cNvCxnSpPr>
            <a:cxnSpLocks/>
          </p:cNvCxnSpPr>
          <p:nvPr/>
        </p:nvCxnSpPr>
        <p:spPr>
          <a:xfrm>
            <a:off x="4157798" y="3059542"/>
            <a:ext cx="4591878" cy="0"/>
          </a:xfrm>
          <a:prstGeom prst="line">
            <a:avLst/>
          </a:prstGeom>
          <a:noFill/>
          <a:ln w="6350" cap="flat" cmpd="sng" algn="ctr">
            <a:solidFill>
              <a:srgbClr val="9E7F18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6EDBCBF-EF09-4AFF-A7FC-B752F6011B2B}"/>
              </a:ext>
            </a:extLst>
          </p:cNvPr>
          <p:cNvSpPr/>
          <p:nvPr/>
        </p:nvSpPr>
        <p:spPr>
          <a:xfrm>
            <a:off x="8031217" y="4673670"/>
            <a:ext cx="20176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Tel: </a:t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+234 1 2716071-4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0BC07DF-CD03-4634-8BC5-9C06DD08B3C1}"/>
              </a:ext>
            </a:extLst>
          </p:cNvPr>
          <p:cNvGrpSpPr/>
          <p:nvPr/>
        </p:nvGrpSpPr>
        <p:grpSpPr>
          <a:xfrm>
            <a:off x="3483021" y="4713337"/>
            <a:ext cx="382322" cy="382322"/>
            <a:chOff x="7024688" y="787400"/>
            <a:chExt cx="285750" cy="285750"/>
          </a:xfrm>
          <a:solidFill>
            <a:srgbClr val="235936"/>
          </a:solidFill>
        </p:grpSpPr>
        <p:sp>
          <p:nvSpPr>
            <p:cNvPr id="15" name="Freeform 2526">
              <a:extLst>
                <a:ext uri="{FF2B5EF4-FFF2-40B4-BE49-F238E27FC236}">
                  <a16:creationId xmlns:a16="http://schemas.microsoft.com/office/drawing/2014/main" id="{B80DB775-958E-48A8-AD5D-969D7F433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938" y="788988"/>
              <a:ext cx="79375" cy="263525"/>
            </a:xfrm>
            <a:custGeom>
              <a:avLst/>
              <a:gdLst>
                <a:gd name="T0" fmla="*/ 241 w 251"/>
                <a:gd name="T1" fmla="*/ 597 h 827"/>
                <a:gd name="T2" fmla="*/ 241 w 251"/>
                <a:gd name="T3" fmla="*/ 594 h 827"/>
                <a:gd name="T4" fmla="*/ 240 w 251"/>
                <a:gd name="T5" fmla="*/ 593 h 827"/>
                <a:gd name="T6" fmla="*/ 240 w 251"/>
                <a:gd name="T7" fmla="*/ 0 h 827"/>
                <a:gd name="T8" fmla="*/ 0 w 251"/>
                <a:gd name="T9" fmla="*/ 160 h 827"/>
                <a:gd name="T10" fmla="*/ 0 w 251"/>
                <a:gd name="T11" fmla="*/ 827 h 827"/>
                <a:gd name="T12" fmla="*/ 218 w 251"/>
                <a:gd name="T13" fmla="*/ 681 h 827"/>
                <a:gd name="T14" fmla="*/ 251 w 251"/>
                <a:gd name="T15" fmla="*/ 662 h 827"/>
                <a:gd name="T16" fmla="*/ 246 w 251"/>
                <a:gd name="T17" fmla="*/ 647 h 827"/>
                <a:gd name="T18" fmla="*/ 243 w 251"/>
                <a:gd name="T19" fmla="*/ 634 h 827"/>
                <a:gd name="T20" fmla="*/ 241 w 251"/>
                <a:gd name="T21" fmla="*/ 621 h 827"/>
                <a:gd name="T22" fmla="*/ 240 w 251"/>
                <a:gd name="T23" fmla="*/ 609 h 827"/>
                <a:gd name="T24" fmla="*/ 240 w 251"/>
                <a:gd name="T25" fmla="*/ 602 h 827"/>
                <a:gd name="T26" fmla="*/ 241 w 251"/>
                <a:gd name="T27" fmla="*/ 597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1" h="827">
                  <a:moveTo>
                    <a:pt x="241" y="597"/>
                  </a:moveTo>
                  <a:lnTo>
                    <a:pt x="241" y="594"/>
                  </a:lnTo>
                  <a:lnTo>
                    <a:pt x="240" y="593"/>
                  </a:lnTo>
                  <a:lnTo>
                    <a:pt x="240" y="0"/>
                  </a:lnTo>
                  <a:lnTo>
                    <a:pt x="0" y="160"/>
                  </a:lnTo>
                  <a:lnTo>
                    <a:pt x="0" y="827"/>
                  </a:lnTo>
                  <a:lnTo>
                    <a:pt x="218" y="681"/>
                  </a:lnTo>
                  <a:lnTo>
                    <a:pt x="251" y="662"/>
                  </a:lnTo>
                  <a:lnTo>
                    <a:pt x="246" y="647"/>
                  </a:lnTo>
                  <a:lnTo>
                    <a:pt x="243" y="634"/>
                  </a:lnTo>
                  <a:lnTo>
                    <a:pt x="241" y="621"/>
                  </a:lnTo>
                  <a:lnTo>
                    <a:pt x="240" y="609"/>
                  </a:lnTo>
                  <a:lnTo>
                    <a:pt x="240" y="602"/>
                  </a:lnTo>
                  <a:lnTo>
                    <a:pt x="241" y="5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eform 2527">
              <a:extLst>
                <a:ext uri="{FF2B5EF4-FFF2-40B4-BE49-F238E27FC236}">
                  <a16:creationId xmlns:a16="http://schemas.microsoft.com/office/drawing/2014/main" id="{B3710D4F-804B-4C25-B6D9-BAC408E03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787400"/>
              <a:ext cx="85725" cy="265113"/>
            </a:xfrm>
            <a:custGeom>
              <a:avLst/>
              <a:gdLst>
                <a:gd name="T0" fmla="*/ 9 w 271"/>
                <a:gd name="T1" fmla="*/ 1 h 834"/>
                <a:gd name="T2" fmla="*/ 6 w 271"/>
                <a:gd name="T3" fmla="*/ 4 h 834"/>
                <a:gd name="T4" fmla="*/ 2 w 271"/>
                <a:gd name="T5" fmla="*/ 7 h 834"/>
                <a:gd name="T6" fmla="*/ 1 w 271"/>
                <a:gd name="T7" fmla="*/ 11 h 834"/>
                <a:gd name="T8" fmla="*/ 0 w 271"/>
                <a:gd name="T9" fmla="*/ 15 h 834"/>
                <a:gd name="T10" fmla="*/ 0 w 271"/>
                <a:gd name="T11" fmla="*/ 645 h 834"/>
                <a:gd name="T12" fmla="*/ 1 w 271"/>
                <a:gd name="T13" fmla="*/ 649 h 834"/>
                <a:gd name="T14" fmla="*/ 2 w 271"/>
                <a:gd name="T15" fmla="*/ 652 h 834"/>
                <a:gd name="T16" fmla="*/ 5 w 271"/>
                <a:gd name="T17" fmla="*/ 655 h 834"/>
                <a:gd name="T18" fmla="*/ 7 w 271"/>
                <a:gd name="T19" fmla="*/ 658 h 834"/>
                <a:gd name="T20" fmla="*/ 271 w 271"/>
                <a:gd name="T21" fmla="*/ 834 h 834"/>
                <a:gd name="T22" fmla="*/ 271 w 271"/>
                <a:gd name="T23" fmla="*/ 167 h 834"/>
                <a:gd name="T24" fmla="*/ 23 w 271"/>
                <a:gd name="T25" fmla="*/ 2 h 834"/>
                <a:gd name="T26" fmla="*/ 20 w 271"/>
                <a:gd name="T27" fmla="*/ 0 h 834"/>
                <a:gd name="T28" fmla="*/ 17 w 271"/>
                <a:gd name="T29" fmla="*/ 0 h 834"/>
                <a:gd name="T30" fmla="*/ 12 w 271"/>
                <a:gd name="T31" fmla="*/ 0 h 834"/>
                <a:gd name="T32" fmla="*/ 9 w 271"/>
                <a:gd name="T33" fmla="*/ 1 h 834"/>
                <a:gd name="T34" fmla="*/ 9 w 271"/>
                <a:gd name="T35" fmla="*/ 1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1" h="834">
                  <a:moveTo>
                    <a:pt x="9" y="1"/>
                  </a:moveTo>
                  <a:lnTo>
                    <a:pt x="6" y="4"/>
                  </a:lnTo>
                  <a:lnTo>
                    <a:pt x="2" y="7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0" y="645"/>
                  </a:lnTo>
                  <a:lnTo>
                    <a:pt x="1" y="649"/>
                  </a:lnTo>
                  <a:lnTo>
                    <a:pt x="2" y="652"/>
                  </a:lnTo>
                  <a:lnTo>
                    <a:pt x="5" y="655"/>
                  </a:lnTo>
                  <a:lnTo>
                    <a:pt x="7" y="658"/>
                  </a:lnTo>
                  <a:lnTo>
                    <a:pt x="271" y="834"/>
                  </a:lnTo>
                  <a:lnTo>
                    <a:pt x="271" y="167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Freeform 2528">
              <a:extLst>
                <a:ext uri="{FF2B5EF4-FFF2-40B4-BE49-F238E27FC236}">
                  <a16:creationId xmlns:a16="http://schemas.microsoft.com/office/drawing/2014/main" id="{224378DA-66EC-40E3-9DA5-7AF6BC657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5663" y="788988"/>
              <a:ext cx="85725" cy="160338"/>
            </a:xfrm>
            <a:custGeom>
              <a:avLst/>
              <a:gdLst>
                <a:gd name="T0" fmla="*/ 165 w 269"/>
                <a:gd name="T1" fmla="*/ 413 h 505"/>
                <a:gd name="T2" fmla="*/ 179 w 269"/>
                <a:gd name="T3" fmla="*/ 414 h 505"/>
                <a:gd name="T4" fmla="*/ 192 w 269"/>
                <a:gd name="T5" fmla="*/ 415 h 505"/>
                <a:gd name="T6" fmla="*/ 207 w 269"/>
                <a:gd name="T7" fmla="*/ 418 h 505"/>
                <a:gd name="T8" fmla="*/ 220 w 269"/>
                <a:gd name="T9" fmla="*/ 422 h 505"/>
                <a:gd name="T10" fmla="*/ 233 w 269"/>
                <a:gd name="T11" fmla="*/ 426 h 505"/>
                <a:gd name="T12" fmla="*/ 245 w 269"/>
                <a:gd name="T13" fmla="*/ 431 h 505"/>
                <a:gd name="T14" fmla="*/ 257 w 269"/>
                <a:gd name="T15" fmla="*/ 437 h 505"/>
                <a:gd name="T16" fmla="*/ 269 w 269"/>
                <a:gd name="T17" fmla="*/ 445 h 505"/>
                <a:gd name="T18" fmla="*/ 269 w 269"/>
                <a:gd name="T19" fmla="*/ 188 h 505"/>
                <a:gd name="T20" fmla="*/ 269 w 269"/>
                <a:gd name="T21" fmla="*/ 185 h 505"/>
                <a:gd name="T22" fmla="*/ 267 w 269"/>
                <a:gd name="T23" fmla="*/ 180 h 505"/>
                <a:gd name="T24" fmla="*/ 265 w 269"/>
                <a:gd name="T25" fmla="*/ 178 h 505"/>
                <a:gd name="T26" fmla="*/ 263 w 269"/>
                <a:gd name="T27" fmla="*/ 176 h 505"/>
                <a:gd name="T28" fmla="*/ 0 w 269"/>
                <a:gd name="T29" fmla="*/ 0 h 505"/>
                <a:gd name="T30" fmla="*/ 0 w 269"/>
                <a:gd name="T31" fmla="*/ 505 h 505"/>
                <a:gd name="T32" fmla="*/ 6 w 269"/>
                <a:gd name="T33" fmla="*/ 494 h 505"/>
                <a:gd name="T34" fmla="*/ 13 w 269"/>
                <a:gd name="T35" fmla="*/ 485 h 505"/>
                <a:gd name="T36" fmla="*/ 22 w 269"/>
                <a:gd name="T37" fmla="*/ 476 h 505"/>
                <a:gd name="T38" fmla="*/ 29 w 269"/>
                <a:gd name="T39" fmla="*/ 468 h 505"/>
                <a:gd name="T40" fmla="*/ 39 w 269"/>
                <a:gd name="T41" fmla="*/ 459 h 505"/>
                <a:gd name="T42" fmla="*/ 48 w 269"/>
                <a:gd name="T43" fmla="*/ 451 h 505"/>
                <a:gd name="T44" fmla="*/ 58 w 269"/>
                <a:gd name="T45" fmla="*/ 445 h 505"/>
                <a:gd name="T46" fmla="*/ 69 w 269"/>
                <a:gd name="T47" fmla="*/ 438 h 505"/>
                <a:gd name="T48" fmla="*/ 79 w 269"/>
                <a:gd name="T49" fmla="*/ 433 h 505"/>
                <a:gd name="T50" fmla="*/ 91 w 269"/>
                <a:gd name="T51" fmla="*/ 428 h 505"/>
                <a:gd name="T52" fmla="*/ 102 w 269"/>
                <a:gd name="T53" fmla="*/ 424 h 505"/>
                <a:gd name="T54" fmla="*/ 114 w 269"/>
                <a:gd name="T55" fmla="*/ 419 h 505"/>
                <a:gd name="T56" fmla="*/ 126 w 269"/>
                <a:gd name="T57" fmla="*/ 417 h 505"/>
                <a:gd name="T58" fmla="*/ 138 w 269"/>
                <a:gd name="T59" fmla="*/ 415 h 505"/>
                <a:gd name="T60" fmla="*/ 152 w 269"/>
                <a:gd name="T61" fmla="*/ 414 h 505"/>
                <a:gd name="T62" fmla="*/ 165 w 269"/>
                <a:gd name="T63" fmla="*/ 413 h 505"/>
                <a:gd name="T64" fmla="*/ 165 w 269"/>
                <a:gd name="T65" fmla="*/ 41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9" h="505">
                  <a:moveTo>
                    <a:pt x="165" y="413"/>
                  </a:moveTo>
                  <a:lnTo>
                    <a:pt x="179" y="414"/>
                  </a:lnTo>
                  <a:lnTo>
                    <a:pt x="192" y="415"/>
                  </a:lnTo>
                  <a:lnTo>
                    <a:pt x="207" y="418"/>
                  </a:lnTo>
                  <a:lnTo>
                    <a:pt x="220" y="422"/>
                  </a:lnTo>
                  <a:lnTo>
                    <a:pt x="233" y="426"/>
                  </a:lnTo>
                  <a:lnTo>
                    <a:pt x="245" y="431"/>
                  </a:lnTo>
                  <a:lnTo>
                    <a:pt x="257" y="437"/>
                  </a:lnTo>
                  <a:lnTo>
                    <a:pt x="269" y="445"/>
                  </a:lnTo>
                  <a:lnTo>
                    <a:pt x="269" y="188"/>
                  </a:lnTo>
                  <a:lnTo>
                    <a:pt x="269" y="185"/>
                  </a:lnTo>
                  <a:lnTo>
                    <a:pt x="267" y="180"/>
                  </a:lnTo>
                  <a:lnTo>
                    <a:pt x="265" y="178"/>
                  </a:lnTo>
                  <a:lnTo>
                    <a:pt x="263" y="176"/>
                  </a:lnTo>
                  <a:lnTo>
                    <a:pt x="0" y="0"/>
                  </a:lnTo>
                  <a:lnTo>
                    <a:pt x="0" y="505"/>
                  </a:lnTo>
                  <a:lnTo>
                    <a:pt x="6" y="494"/>
                  </a:lnTo>
                  <a:lnTo>
                    <a:pt x="13" y="485"/>
                  </a:lnTo>
                  <a:lnTo>
                    <a:pt x="22" y="476"/>
                  </a:lnTo>
                  <a:lnTo>
                    <a:pt x="29" y="468"/>
                  </a:lnTo>
                  <a:lnTo>
                    <a:pt x="39" y="459"/>
                  </a:lnTo>
                  <a:lnTo>
                    <a:pt x="48" y="451"/>
                  </a:lnTo>
                  <a:lnTo>
                    <a:pt x="58" y="445"/>
                  </a:lnTo>
                  <a:lnTo>
                    <a:pt x="69" y="438"/>
                  </a:lnTo>
                  <a:lnTo>
                    <a:pt x="79" y="433"/>
                  </a:lnTo>
                  <a:lnTo>
                    <a:pt x="91" y="428"/>
                  </a:lnTo>
                  <a:lnTo>
                    <a:pt x="102" y="424"/>
                  </a:lnTo>
                  <a:lnTo>
                    <a:pt x="114" y="419"/>
                  </a:lnTo>
                  <a:lnTo>
                    <a:pt x="126" y="417"/>
                  </a:lnTo>
                  <a:lnTo>
                    <a:pt x="138" y="415"/>
                  </a:lnTo>
                  <a:lnTo>
                    <a:pt x="152" y="414"/>
                  </a:lnTo>
                  <a:lnTo>
                    <a:pt x="165" y="413"/>
                  </a:lnTo>
                  <a:lnTo>
                    <a:pt x="165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Freeform 2529">
              <a:extLst>
                <a:ext uri="{FF2B5EF4-FFF2-40B4-BE49-F238E27FC236}">
                  <a16:creationId xmlns:a16="http://schemas.microsoft.com/office/drawing/2014/main" id="{F75CD0B8-62AF-463A-91DB-A1A41E9998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05663" y="930275"/>
              <a:ext cx="104775" cy="142875"/>
            </a:xfrm>
            <a:custGeom>
              <a:avLst/>
              <a:gdLst>
                <a:gd name="T0" fmla="*/ 149 w 330"/>
                <a:gd name="T1" fmla="*/ 238 h 450"/>
                <a:gd name="T2" fmla="*/ 128 w 330"/>
                <a:gd name="T3" fmla="*/ 231 h 450"/>
                <a:gd name="T4" fmla="*/ 111 w 330"/>
                <a:gd name="T5" fmla="*/ 218 h 450"/>
                <a:gd name="T6" fmla="*/ 99 w 330"/>
                <a:gd name="T7" fmla="*/ 200 h 450"/>
                <a:gd name="T8" fmla="*/ 91 w 330"/>
                <a:gd name="T9" fmla="*/ 179 h 450"/>
                <a:gd name="T10" fmla="*/ 90 w 330"/>
                <a:gd name="T11" fmla="*/ 157 h 450"/>
                <a:gd name="T12" fmla="*/ 95 w 330"/>
                <a:gd name="T13" fmla="*/ 135 h 450"/>
                <a:gd name="T14" fmla="*/ 106 w 330"/>
                <a:gd name="T15" fmla="*/ 116 h 450"/>
                <a:gd name="T16" fmla="*/ 122 w 330"/>
                <a:gd name="T17" fmla="*/ 102 h 450"/>
                <a:gd name="T18" fmla="*/ 142 w 330"/>
                <a:gd name="T19" fmla="*/ 93 h 450"/>
                <a:gd name="T20" fmla="*/ 165 w 330"/>
                <a:gd name="T21" fmla="*/ 90 h 450"/>
                <a:gd name="T22" fmla="*/ 187 w 330"/>
                <a:gd name="T23" fmla="*/ 93 h 450"/>
                <a:gd name="T24" fmla="*/ 207 w 330"/>
                <a:gd name="T25" fmla="*/ 102 h 450"/>
                <a:gd name="T26" fmla="*/ 222 w 330"/>
                <a:gd name="T27" fmla="*/ 116 h 450"/>
                <a:gd name="T28" fmla="*/ 233 w 330"/>
                <a:gd name="T29" fmla="*/ 135 h 450"/>
                <a:gd name="T30" fmla="*/ 239 w 330"/>
                <a:gd name="T31" fmla="*/ 157 h 450"/>
                <a:gd name="T32" fmla="*/ 237 w 330"/>
                <a:gd name="T33" fmla="*/ 179 h 450"/>
                <a:gd name="T34" fmla="*/ 231 w 330"/>
                <a:gd name="T35" fmla="*/ 200 h 450"/>
                <a:gd name="T36" fmla="*/ 218 w 330"/>
                <a:gd name="T37" fmla="*/ 218 h 450"/>
                <a:gd name="T38" fmla="*/ 200 w 330"/>
                <a:gd name="T39" fmla="*/ 231 h 450"/>
                <a:gd name="T40" fmla="*/ 179 w 330"/>
                <a:gd name="T41" fmla="*/ 238 h 450"/>
                <a:gd name="T42" fmla="*/ 165 w 330"/>
                <a:gd name="T43" fmla="*/ 240 h 450"/>
                <a:gd name="T44" fmla="*/ 131 w 330"/>
                <a:gd name="T45" fmla="*/ 3 h 450"/>
                <a:gd name="T46" fmla="*/ 86 w 330"/>
                <a:gd name="T47" fmla="*/ 19 h 450"/>
                <a:gd name="T48" fmla="*/ 48 w 330"/>
                <a:gd name="T49" fmla="*/ 48 h 450"/>
                <a:gd name="T50" fmla="*/ 19 w 330"/>
                <a:gd name="T51" fmla="*/ 85 h 450"/>
                <a:gd name="T52" fmla="*/ 3 w 330"/>
                <a:gd name="T53" fmla="*/ 132 h 450"/>
                <a:gd name="T54" fmla="*/ 0 w 330"/>
                <a:gd name="T55" fmla="*/ 177 h 450"/>
                <a:gd name="T56" fmla="*/ 12 w 330"/>
                <a:gd name="T57" fmla="*/ 218 h 450"/>
                <a:gd name="T58" fmla="*/ 33 w 330"/>
                <a:gd name="T59" fmla="*/ 265 h 450"/>
                <a:gd name="T60" fmla="*/ 45 w 330"/>
                <a:gd name="T61" fmla="*/ 287 h 450"/>
                <a:gd name="T62" fmla="*/ 79 w 330"/>
                <a:gd name="T63" fmla="*/ 342 h 450"/>
                <a:gd name="T64" fmla="*/ 147 w 330"/>
                <a:gd name="T65" fmla="*/ 437 h 450"/>
                <a:gd name="T66" fmla="*/ 155 w 330"/>
                <a:gd name="T67" fmla="*/ 447 h 450"/>
                <a:gd name="T68" fmla="*/ 165 w 330"/>
                <a:gd name="T69" fmla="*/ 450 h 450"/>
                <a:gd name="T70" fmla="*/ 174 w 330"/>
                <a:gd name="T71" fmla="*/ 447 h 450"/>
                <a:gd name="T72" fmla="*/ 181 w 330"/>
                <a:gd name="T73" fmla="*/ 437 h 450"/>
                <a:gd name="T74" fmla="*/ 250 w 330"/>
                <a:gd name="T75" fmla="*/ 342 h 450"/>
                <a:gd name="T76" fmla="*/ 284 w 330"/>
                <a:gd name="T77" fmla="*/ 287 h 450"/>
                <a:gd name="T78" fmla="*/ 301 w 330"/>
                <a:gd name="T79" fmla="*/ 254 h 450"/>
                <a:gd name="T80" fmla="*/ 323 w 330"/>
                <a:gd name="T81" fmla="*/ 202 h 450"/>
                <a:gd name="T82" fmla="*/ 329 w 330"/>
                <a:gd name="T83" fmla="*/ 178 h 450"/>
                <a:gd name="T84" fmla="*/ 330 w 330"/>
                <a:gd name="T85" fmla="*/ 165 h 450"/>
                <a:gd name="T86" fmla="*/ 322 w 330"/>
                <a:gd name="T87" fmla="*/ 115 h 450"/>
                <a:gd name="T88" fmla="*/ 301 w 330"/>
                <a:gd name="T89" fmla="*/ 72 h 450"/>
                <a:gd name="T90" fmla="*/ 269 w 330"/>
                <a:gd name="T91" fmla="*/ 37 h 450"/>
                <a:gd name="T92" fmla="*/ 229 w 330"/>
                <a:gd name="T93" fmla="*/ 13 h 450"/>
                <a:gd name="T94" fmla="*/ 181 w 330"/>
                <a:gd name="T95" fmla="*/ 1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0" h="450">
                  <a:moveTo>
                    <a:pt x="165" y="240"/>
                  </a:moveTo>
                  <a:lnTo>
                    <a:pt x="157" y="240"/>
                  </a:lnTo>
                  <a:lnTo>
                    <a:pt x="149" y="238"/>
                  </a:lnTo>
                  <a:lnTo>
                    <a:pt x="142" y="236"/>
                  </a:lnTo>
                  <a:lnTo>
                    <a:pt x="135" y="234"/>
                  </a:lnTo>
                  <a:lnTo>
                    <a:pt x="128" y="231"/>
                  </a:lnTo>
                  <a:lnTo>
                    <a:pt x="122" y="226"/>
                  </a:lnTo>
                  <a:lnTo>
                    <a:pt x="116" y="222"/>
                  </a:lnTo>
                  <a:lnTo>
                    <a:pt x="111" y="218"/>
                  </a:lnTo>
                  <a:lnTo>
                    <a:pt x="106" y="212"/>
                  </a:lnTo>
                  <a:lnTo>
                    <a:pt x="102" y="207"/>
                  </a:lnTo>
                  <a:lnTo>
                    <a:pt x="99" y="200"/>
                  </a:lnTo>
                  <a:lnTo>
                    <a:pt x="95" y="193"/>
                  </a:lnTo>
                  <a:lnTo>
                    <a:pt x="92" y="187"/>
                  </a:lnTo>
                  <a:lnTo>
                    <a:pt x="91" y="179"/>
                  </a:lnTo>
                  <a:lnTo>
                    <a:pt x="90" y="172"/>
                  </a:lnTo>
                  <a:lnTo>
                    <a:pt x="89" y="165"/>
                  </a:lnTo>
                  <a:lnTo>
                    <a:pt x="90" y="157"/>
                  </a:lnTo>
                  <a:lnTo>
                    <a:pt x="91" y="149"/>
                  </a:lnTo>
                  <a:lnTo>
                    <a:pt x="92" y="142"/>
                  </a:lnTo>
                  <a:lnTo>
                    <a:pt x="95" y="135"/>
                  </a:lnTo>
                  <a:lnTo>
                    <a:pt x="99" y="128"/>
                  </a:lnTo>
                  <a:lnTo>
                    <a:pt x="102" y="123"/>
                  </a:lnTo>
                  <a:lnTo>
                    <a:pt x="106" y="116"/>
                  </a:lnTo>
                  <a:lnTo>
                    <a:pt x="111" y="112"/>
                  </a:lnTo>
                  <a:lnTo>
                    <a:pt x="116" y="106"/>
                  </a:lnTo>
                  <a:lnTo>
                    <a:pt x="122" y="102"/>
                  </a:lnTo>
                  <a:lnTo>
                    <a:pt x="128" y="99"/>
                  </a:lnTo>
                  <a:lnTo>
                    <a:pt x="135" y="95"/>
                  </a:lnTo>
                  <a:lnTo>
                    <a:pt x="142" y="93"/>
                  </a:lnTo>
                  <a:lnTo>
                    <a:pt x="149" y="91"/>
                  </a:lnTo>
                  <a:lnTo>
                    <a:pt x="157" y="90"/>
                  </a:lnTo>
                  <a:lnTo>
                    <a:pt x="165" y="90"/>
                  </a:lnTo>
                  <a:lnTo>
                    <a:pt x="172" y="90"/>
                  </a:lnTo>
                  <a:lnTo>
                    <a:pt x="179" y="91"/>
                  </a:lnTo>
                  <a:lnTo>
                    <a:pt x="187" y="93"/>
                  </a:lnTo>
                  <a:lnTo>
                    <a:pt x="193" y="95"/>
                  </a:lnTo>
                  <a:lnTo>
                    <a:pt x="200" y="99"/>
                  </a:lnTo>
                  <a:lnTo>
                    <a:pt x="207" y="102"/>
                  </a:lnTo>
                  <a:lnTo>
                    <a:pt x="212" y="106"/>
                  </a:lnTo>
                  <a:lnTo>
                    <a:pt x="218" y="112"/>
                  </a:lnTo>
                  <a:lnTo>
                    <a:pt x="222" y="116"/>
                  </a:lnTo>
                  <a:lnTo>
                    <a:pt x="226" y="123"/>
                  </a:lnTo>
                  <a:lnTo>
                    <a:pt x="231" y="128"/>
                  </a:lnTo>
                  <a:lnTo>
                    <a:pt x="233" y="135"/>
                  </a:lnTo>
                  <a:lnTo>
                    <a:pt x="236" y="143"/>
                  </a:lnTo>
                  <a:lnTo>
                    <a:pt x="237" y="149"/>
                  </a:lnTo>
                  <a:lnTo>
                    <a:pt x="239" y="157"/>
                  </a:lnTo>
                  <a:lnTo>
                    <a:pt x="240" y="165"/>
                  </a:lnTo>
                  <a:lnTo>
                    <a:pt x="239" y="172"/>
                  </a:lnTo>
                  <a:lnTo>
                    <a:pt x="237" y="179"/>
                  </a:lnTo>
                  <a:lnTo>
                    <a:pt x="236" y="187"/>
                  </a:lnTo>
                  <a:lnTo>
                    <a:pt x="233" y="193"/>
                  </a:lnTo>
                  <a:lnTo>
                    <a:pt x="231" y="200"/>
                  </a:lnTo>
                  <a:lnTo>
                    <a:pt x="226" y="207"/>
                  </a:lnTo>
                  <a:lnTo>
                    <a:pt x="222" y="212"/>
                  </a:lnTo>
                  <a:lnTo>
                    <a:pt x="218" y="218"/>
                  </a:lnTo>
                  <a:lnTo>
                    <a:pt x="212" y="222"/>
                  </a:lnTo>
                  <a:lnTo>
                    <a:pt x="207" y="226"/>
                  </a:lnTo>
                  <a:lnTo>
                    <a:pt x="200" y="231"/>
                  </a:lnTo>
                  <a:lnTo>
                    <a:pt x="193" y="234"/>
                  </a:lnTo>
                  <a:lnTo>
                    <a:pt x="187" y="236"/>
                  </a:lnTo>
                  <a:lnTo>
                    <a:pt x="179" y="238"/>
                  </a:lnTo>
                  <a:lnTo>
                    <a:pt x="172" y="240"/>
                  </a:lnTo>
                  <a:lnTo>
                    <a:pt x="165" y="240"/>
                  </a:lnTo>
                  <a:lnTo>
                    <a:pt x="165" y="240"/>
                  </a:lnTo>
                  <a:close/>
                  <a:moveTo>
                    <a:pt x="165" y="0"/>
                  </a:moveTo>
                  <a:lnTo>
                    <a:pt x="147" y="0"/>
                  </a:lnTo>
                  <a:lnTo>
                    <a:pt x="131" y="3"/>
                  </a:lnTo>
                  <a:lnTo>
                    <a:pt x="115" y="6"/>
                  </a:lnTo>
                  <a:lnTo>
                    <a:pt x="100" y="12"/>
                  </a:lnTo>
                  <a:lnTo>
                    <a:pt x="86" y="19"/>
                  </a:lnTo>
                  <a:lnTo>
                    <a:pt x="72" y="27"/>
                  </a:lnTo>
                  <a:lnTo>
                    <a:pt x="59" y="37"/>
                  </a:lnTo>
                  <a:lnTo>
                    <a:pt x="48" y="48"/>
                  </a:lnTo>
                  <a:lnTo>
                    <a:pt x="37" y="59"/>
                  </a:lnTo>
                  <a:lnTo>
                    <a:pt x="27" y="72"/>
                  </a:lnTo>
                  <a:lnTo>
                    <a:pt x="19" y="85"/>
                  </a:lnTo>
                  <a:lnTo>
                    <a:pt x="12" y="100"/>
                  </a:lnTo>
                  <a:lnTo>
                    <a:pt x="6" y="115"/>
                  </a:lnTo>
                  <a:lnTo>
                    <a:pt x="3" y="132"/>
                  </a:lnTo>
                  <a:lnTo>
                    <a:pt x="0" y="147"/>
                  </a:lnTo>
                  <a:lnTo>
                    <a:pt x="0" y="165"/>
                  </a:lnTo>
                  <a:lnTo>
                    <a:pt x="0" y="177"/>
                  </a:lnTo>
                  <a:lnTo>
                    <a:pt x="2" y="189"/>
                  </a:lnTo>
                  <a:lnTo>
                    <a:pt x="6" y="203"/>
                  </a:lnTo>
                  <a:lnTo>
                    <a:pt x="12" y="218"/>
                  </a:lnTo>
                  <a:lnTo>
                    <a:pt x="17" y="233"/>
                  </a:lnTo>
                  <a:lnTo>
                    <a:pt x="25" y="249"/>
                  </a:lnTo>
                  <a:lnTo>
                    <a:pt x="33" y="265"/>
                  </a:lnTo>
                  <a:lnTo>
                    <a:pt x="43" y="283"/>
                  </a:lnTo>
                  <a:lnTo>
                    <a:pt x="44" y="285"/>
                  </a:lnTo>
                  <a:lnTo>
                    <a:pt x="45" y="287"/>
                  </a:lnTo>
                  <a:lnTo>
                    <a:pt x="48" y="292"/>
                  </a:lnTo>
                  <a:lnTo>
                    <a:pt x="50" y="297"/>
                  </a:lnTo>
                  <a:lnTo>
                    <a:pt x="79" y="342"/>
                  </a:lnTo>
                  <a:lnTo>
                    <a:pt x="106" y="383"/>
                  </a:lnTo>
                  <a:lnTo>
                    <a:pt x="131" y="415"/>
                  </a:lnTo>
                  <a:lnTo>
                    <a:pt x="147" y="437"/>
                  </a:lnTo>
                  <a:lnTo>
                    <a:pt x="149" y="440"/>
                  </a:lnTo>
                  <a:lnTo>
                    <a:pt x="153" y="444"/>
                  </a:lnTo>
                  <a:lnTo>
                    <a:pt x="155" y="447"/>
                  </a:lnTo>
                  <a:lnTo>
                    <a:pt x="158" y="449"/>
                  </a:lnTo>
                  <a:lnTo>
                    <a:pt x="161" y="450"/>
                  </a:lnTo>
                  <a:lnTo>
                    <a:pt x="165" y="450"/>
                  </a:lnTo>
                  <a:lnTo>
                    <a:pt x="168" y="450"/>
                  </a:lnTo>
                  <a:lnTo>
                    <a:pt x="170" y="449"/>
                  </a:lnTo>
                  <a:lnTo>
                    <a:pt x="174" y="447"/>
                  </a:lnTo>
                  <a:lnTo>
                    <a:pt x="176" y="444"/>
                  </a:lnTo>
                  <a:lnTo>
                    <a:pt x="179" y="440"/>
                  </a:lnTo>
                  <a:lnTo>
                    <a:pt x="181" y="437"/>
                  </a:lnTo>
                  <a:lnTo>
                    <a:pt x="199" y="415"/>
                  </a:lnTo>
                  <a:lnTo>
                    <a:pt x="222" y="383"/>
                  </a:lnTo>
                  <a:lnTo>
                    <a:pt x="250" y="342"/>
                  </a:lnTo>
                  <a:lnTo>
                    <a:pt x="278" y="297"/>
                  </a:lnTo>
                  <a:lnTo>
                    <a:pt x="281" y="291"/>
                  </a:lnTo>
                  <a:lnTo>
                    <a:pt x="284" y="287"/>
                  </a:lnTo>
                  <a:lnTo>
                    <a:pt x="285" y="285"/>
                  </a:lnTo>
                  <a:lnTo>
                    <a:pt x="287" y="283"/>
                  </a:lnTo>
                  <a:lnTo>
                    <a:pt x="301" y="254"/>
                  </a:lnTo>
                  <a:lnTo>
                    <a:pt x="313" y="227"/>
                  </a:lnTo>
                  <a:lnTo>
                    <a:pt x="319" y="214"/>
                  </a:lnTo>
                  <a:lnTo>
                    <a:pt x="323" y="202"/>
                  </a:lnTo>
                  <a:lnTo>
                    <a:pt x="326" y="190"/>
                  </a:lnTo>
                  <a:lnTo>
                    <a:pt x="328" y="179"/>
                  </a:lnTo>
                  <a:lnTo>
                    <a:pt x="329" y="178"/>
                  </a:lnTo>
                  <a:lnTo>
                    <a:pt x="329" y="177"/>
                  </a:lnTo>
                  <a:lnTo>
                    <a:pt x="329" y="170"/>
                  </a:lnTo>
                  <a:lnTo>
                    <a:pt x="330" y="165"/>
                  </a:lnTo>
                  <a:lnTo>
                    <a:pt x="329" y="147"/>
                  </a:lnTo>
                  <a:lnTo>
                    <a:pt x="327" y="132"/>
                  </a:lnTo>
                  <a:lnTo>
                    <a:pt x="322" y="115"/>
                  </a:lnTo>
                  <a:lnTo>
                    <a:pt x="317" y="100"/>
                  </a:lnTo>
                  <a:lnTo>
                    <a:pt x="309" y="85"/>
                  </a:lnTo>
                  <a:lnTo>
                    <a:pt x="301" y="72"/>
                  </a:lnTo>
                  <a:lnTo>
                    <a:pt x="291" y="59"/>
                  </a:lnTo>
                  <a:lnTo>
                    <a:pt x="281" y="48"/>
                  </a:lnTo>
                  <a:lnTo>
                    <a:pt x="269" y="37"/>
                  </a:lnTo>
                  <a:lnTo>
                    <a:pt x="256" y="27"/>
                  </a:lnTo>
                  <a:lnTo>
                    <a:pt x="243" y="19"/>
                  </a:lnTo>
                  <a:lnTo>
                    <a:pt x="229" y="13"/>
                  </a:lnTo>
                  <a:lnTo>
                    <a:pt x="213" y="6"/>
                  </a:lnTo>
                  <a:lnTo>
                    <a:pt x="198" y="3"/>
                  </a:lnTo>
                  <a:lnTo>
                    <a:pt x="181" y="1"/>
                  </a:lnTo>
                  <a:lnTo>
                    <a:pt x="165" y="0"/>
                  </a:lnTo>
                  <a:lnTo>
                    <a:pt x="1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9" name="Freeform 1492">
            <a:extLst>
              <a:ext uri="{FF2B5EF4-FFF2-40B4-BE49-F238E27FC236}">
                <a16:creationId xmlns:a16="http://schemas.microsoft.com/office/drawing/2014/main" id="{B4326A92-CDF2-4549-8A9B-6A7207924F79}"/>
              </a:ext>
            </a:extLst>
          </p:cNvPr>
          <p:cNvSpPr>
            <a:spLocks noEditPoints="1"/>
          </p:cNvSpPr>
          <p:nvPr/>
        </p:nvSpPr>
        <p:spPr bwMode="auto">
          <a:xfrm>
            <a:off x="7742121" y="4712214"/>
            <a:ext cx="229465" cy="384568"/>
          </a:xfrm>
          <a:custGeom>
            <a:avLst/>
            <a:gdLst>
              <a:gd name="T0" fmla="*/ 30 w 543"/>
              <a:gd name="T1" fmla="*/ 181 h 906"/>
              <a:gd name="T2" fmla="*/ 271 w 543"/>
              <a:gd name="T3" fmla="*/ 860 h 906"/>
              <a:gd name="T4" fmla="*/ 246 w 543"/>
              <a:gd name="T5" fmla="*/ 853 h 906"/>
              <a:gd name="T6" fmla="*/ 230 w 543"/>
              <a:gd name="T7" fmla="*/ 833 h 906"/>
              <a:gd name="T8" fmla="*/ 227 w 543"/>
              <a:gd name="T9" fmla="*/ 806 h 906"/>
              <a:gd name="T10" fmla="*/ 240 w 543"/>
              <a:gd name="T11" fmla="*/ 783 h 906"/>
              <a:gd name="T12" fmla="*/ 262 w 543"/>
              <a:gd name="T13" fmla="*/ 771 h 906"/>
              <a:gd name="T14" fmla="*/ 288 w 543"/>
              <a:gd name="T15" fmla="*/ 773 h 906"/>
              <a:gd name="T16" fmla="*/ 308 w 543"/>
              <a:gd name="T17" fmla="*/ 790 h 906"/>
              <a:gd name="T18" fmla="*/ 316 w 543"/>
              <a:gd name="T19" fmla="*/ 815 h 906"/>
              <a:gd name="T20" fmla="*/ 308 w 543"/>
              <a:gd name="T21" fmla="*/ 840 h 906"/>
              <a:gd name="T22" fmla="*/ 288 w 543"/>
              <a:gd name="T23" fmla="*/ 857 h 906"/>
              <a:gd name="T24" fmla="*/ 166 w 543"/>
              <a:gd name="T25" fmla="*/ 90 h 906"/>
              <a:gd name="T26" fmla="*/ 383 w 543"/>
              <a:gd name="T27" fmla="*/ 91 h 906"/>
              <a:gd name="T28" fmla="*/ 389 w 543"/>
              <a:gd name="T29" fmla="*/ 97 h 906"/>
              <a:gd name="T30" fmla="*/ 392 w 543"/>
              <a:gd name="T31" fmla="*/ 106 h 906"/>
              <a:gd name="T32" fmla="*/ 389 w 543"/>
              <a:gd name="T33" fmla="*/ 114 h 906"/>
              <a:gd name="T34" fmla="*/ 383 w 543"/>
              <a:gd name="T35" fmla="*/ 119 h 906"/>
              <a:gd name="T36" fmla="*/ 166 w 543"/>
              <a:gd name="T37" fmla="*/ 120 h 906"/>
              <a:gd name="T38" fmla="*/ 157 w 543"/>
              <a:gd name="T39" fmla="*/ 118 h 906"/>
              <a:gd name="T40" fmla="*/ 151 w 543"/>
              <a:gd name="T41" fmla="*/ 111 h 906"/>
              <a:gd name="T42" fmla="*/ 151 w 543"/>
              <a:gd name="T43" fmla="*/ 103 h 906"/>
              <a:gd name="T44" fmla="*/ 155 w 543"/>
              <a:gd name="T45" fmla="*/ 95 h 906"/>
              <a:gd name="T46" fmla="*/ 162 w 543"/>
              <a:gd name="T47" fmla="*/ 90 h 906"/>
              <a:gd name="T48" fmla="*/ 452 w 543"/>
              <a:gd name="T49" fmla="*/ 0 h 906"/>
              <a:gd name="T50" fmla="*/ 72 w 543"/>
              <a:gd name="T51" fmla="*/ 2 h 906"/>
              <a:gd name="T52" fmla="*/ 47 w 543"/>
              <a:gd name="T53" fmla="*/ 11 h 906"/>
              <a:gd name="T54" fmla="*/ 26 w 543"/>
              <a:gd name="T55" fmla="*/ 26 h 906"/>
              <a:gd name="T56" fmla="*/ 11 w 543"/>
              <a:gd name="T57" fmla="*/ 47 h 906"/>
              <a:gd name="T58" fmla="*/ 2 w 543"/>
              <a:gd name="T59" fmla="*/ 73 h 906"/>
              <a:gd name="T60" fmla="*/ 0 w 543"/>
              <a:gd name="T61" fmla="*/ 151 h 906"/>
              <a:gd name="T62" fmla="*/ 0 w 543"/>
              <a:gd name="T63" fmla="*/ 824 h 906"/>
              <a:gd name="T64" fmla="*/ 6 w 543"/>
              <a:gd name="T65" fmla="*/ 850 h 906"/>
              <a:gd name="T66" fmla="*/ 21 w 543"/>
              <a:gd name="T67" fmla="*/ 872 h 906"/>
              <a:gd name="T68" fmla="*/ 40 w 543"/>
              <a:gd name="T69" fmla="*/ 890 h 906"/>
              <a:gd name="T70" fmla="*/ 63 w 543"/>
              <a:gd name="T71" fmla="*/ 901 h 906"/>
              <a:gd name="T72" fmla="*/ 91 w 543"/>
              <a:gd name="T73" fmla="*/ 906 h 906"/>
              <a:gd name="T74" fmla="*/ 471 w 543"/>
              <a:gd name="T75" fmla="*/ 903 h 906"/>
              <a:gd name="T76" fmla="*/ 495 w 543"/>
              <a:gd name="T77" fmla="*/ 895 h 906"/>
              <a:gd name="T78" fmla="*/ 516 w 543"/>
              <a:gd name="T79" fmla="*/ 879 h 906"/>
              <a:gd name="T80" fmla="*/ 532 w 543"/>
              <a:gd name="T81" fmla="*/ 858 h 906"/>
              <a:gd name="T82" fmla="*/ 541 w 543"/>
              <a:gd name="T83" fmla="*/ 833 h 906"/>
              <a:gd name="T84" fmla="*/ 543 w 543"/>
              <a:gd name="T85" fmla="*/ 754 h 906"/>
              <a:gd name="T86" fmla="*/ 543 w 543"/>
              <a:gd name="T87" fmla="*/ 82 h 906"/>
              <a:gd name="T88" fmla="*/ 536 w 543"/>
              <a:gd name="T89" fmla="*/ 55 h 906"/>
              <a:gd name="T90" fmla="*/ 522 w 543"/>
              <a:gd name="T91" fmla="*/ 33 h 906"/>
              <a:gd name="T92" fmla="*/ 503 w 543"/>
              <a:gd name="T93" fmla="*/ 15 h 906"/>
              <a:gd name="T94" fmla="*/ 479 w 543"/>
              <a:gd name="T95" fmla="*/ 4 h 906"/>
              <a:gd name="T96" fmla="*/ 452 w 543"/>
              <a:gd name="T97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3" h="906">
                <a:moveTo>
                  <a:pt x="513" y="724"/>
                </a:moveTo>
                <a:lnTo>
                  <a:pt x="30" y="724"/>
                </a:lnTo>
                <a:lnTo>
                  <a:pt x="30" y="181"/>
                </a:lnTo>
                <a:lnTo>
                  <a:pt x="513" y="181"/>
                </a:lnTo>
                <a:lnTo>
                  <a:pt x="513" y="724"/>
                </a:lnTo>
                <a:close/>
                <a:moveTo>
                  <a:pt x="271" y="860"/>
                </a:moveTo>
                <a:lnTo>
                  <a:pt x="262" y="859"/>
                </a:lnTo>
                <a:lnTo>
                  <a:pt x="254" y="857"/>
                </a:lnTo>
                <a:lnTo>
                  <a:pt x="246" y="853"/>
                </a:lnTo>
                <a:lnTo>
                  <a:pt x="240" y="847"/>
                </a:lnTo>
                <a:lnTo>
                  <a:pt x="234" y="840"/>
                </a:lnTo>
                <a:lnTo>
                  <a:pt x="230" y="833"/>
                </a:lnTo>
                <a:lnTo>
                  <a:pt x="227" y="824"/>
                </a:lnTo>
                <a:lnTo>
                  <a:pt x="225" y="815"/>
                </a:lnTo>
                <a:lnTo>
                  <a:pt x="227" y="806"/>
                </a:lnTo>
                <a:lnTo>
                  <a:pt x="230" y="797"/>
                </a:lnTo>
                <a:lnTo>
                  <a:pt x="234" y="790"/>
                </a:lnTo>
                <a:lnTo>
                  <a:pt x="240" y="783"/>
                </a:lnTo>
                <a:lnTo>
                  <a:pt x="246" y="777"/>
                </a:lnTo>
                <a:lnTo>
                  <a:pt x="254" y="773"/>
                </a:lnTo>
                <a:lnTo>
                  <a:pt x="262" y="771"/>
                </a:lnTo>
                <a:lnTo>
                  <a:pt x="271" y="770"/>
                </a:lnTo>
                <a:lnTo>
                  <a:pt x="281" y="771"/>
                </a:lnTo>
                <a:lnTo>
                  <a:pt x="288" y="773"/>
                </a:lnTo>
                <a:lnTo>
                  <a:pt x="296" y="777"/>
                </a:lnTo>
                <a:lnTo>
                  <a:pt x="303" y="783"/>
                </a:lnTo>
                <a:lnTo>
                  <a:pt x="308" y="790"/>
                </a:lnTo>
                <a:lnTo>
                  <a:pt x="313" y="797"/>
                </a:lnTo>
                <a:lnTo>
                  <a:pt x="316" y="806"/>
                </a:lnTo>
                <a:lnTo>
                  <a:pt x="316" y="815"/>
                </a:lnTo>
                <a:lnTo>
                  <a:pt x="316" y="824"/>
                </a:lnTo>
                <a:lnTo>
                  <a:pt x="313" y="833"/>
                </a:lnTo>
                <a:lnTo>
                  <a:pt x="308" y="840"/>
                </a:lnTo>
                <a:lnTo>
                  <a:pt x="303" y="847"/>
                </a:lnTo>
                <a:lnTo>
                  <a:pt x="296" y="853"/>
                </a:lnTo>
                <a:lnTo>
                  <a:pt x="288" y="857"/>
                </a:lnTo>
                <a:lnTo>
                  <a:pt x="281" y="859"/>
                </a:lnTo>
                <a:lnTo>
                  <a:pt x="271" y="860"/>
                </a:lnTo>
                <a:close/>
                <a:moveTo>
                  <a:pt x="166" y="90"/>
                </a:moveTo>
                <a:lnTo>
                  <a:pt x="377" y="90"/>
                </a:lnTo>
                <a:lnTo>
                  <a:pt x="380" y="90"/>
                </a:lnTo>
                <a:lnTo>
                  <a:pt x="383" y="91"/>
                </a:lnTo>
                <a:lnTo>
                  <a:pt x="386" y="94"/>
                </a:lnTo>
                <a:lnTo>
                  <a:pt x="388" y="95"/>
                </a:lnTo>
                <a:lnTo>
                  <a:pt x="389" y="97"/>
                </a:lnTo>
                <a:lnTo>
                  <a:pt x="390" y="100"/>
                </a:lnTo>
                <a:lnTo>
                  <a:pt x="391" y="103"/>
                </a:lnTo>
                <a:lnTo>
                  <a:pt x="392" y="106"/>
                </a:lnTo>
                <a:lnTo>
                  <a:pt x="391" y="109"/>
                </a:lnTo>
                <a:lnTo>
                  <a:pt x="390" y="111"/>
                </a:lnTo>
                <a:lnTo>
                  <a:pt x="389" y="114"/>
                </a:lnTo>
                <a:lnTo>
                  <a:pt x="388" y="116"/>
                </a:lnTo>
                <a:lnTo>
                  <a:pt x="386" y="118"/>
                </a:lnTo>
                <a:lnTo>
                  <a:pt x="383" y="119"/>
                </a:lnTo>
                <a:lnTo>
                  <a:pt x="380" y="120"/>
                </a:lnTo>
                <a:lnTo>
                  <a:pt x="377" y="121"/>
                </a:lnTo>
                <a:lnTo>
                  <a:pt x="166" y="120"/>
                </a:lnTo>
                <a:lnTo>
                  <a:pt x="162" y="120"/>
                </a:lnTo>
                <a:lnTo>
                  <a:pt x="160" y="119"/>
                </a:lnTo>
                <a:lnTo>
                  <a:pt x="157" y="118"/>
                </a:lnTo>
                <a:lnTo>
                  <a:pt x="155" y="116"/>
                </a:lnTo>
                <a:lnTo>
                  <a:pt x="154" y="114"/>
                </a:lnTo>
                <a:lnTo>
                  <a:pt x="151" y="111"/>
                </a:lnTo>
                <a:lnTo>
                  <a:pt x="151" y="109"/>
                </a:lnTo>
                <a:lnTo>
                  <a:pt x="150" y="106"/>
                </a:lnTo>
                <a:lnTo>
                  <a:pt x="151" y="103"/>
                </a:lnTo>
                <a:lnTo>
                  <a:pt x="151" y="100"/>
                </a:lnTo>
                <a:lnTo>
                  <a:pt x="154" y="97"/>
                </a:lnTo>
                <a:lnTo>
                  <a:pt x="155" y="95"/>
                </a:lnTo>
                <a:lnTo>
                  <a:pt x="157" y="94"/>
                </a:lnTo>
                <a:lnTo>
                  <a:pt x="160" y="91"/>
                </a:lnTo>
                <a:lnTo>
                  <a:pt x="162" y="90"/>
                </a:lnTo>
                <a:lnTo>
                  <a:pt x="166" y="90"/>
                </a:lnTo>
                <a:lnTo>
                  <a:pt x="166" y="90"/>
                </a:lnTo>
                <a:close/>
                <a:moveTo>
                  <a:pt x="452" y="0"/>
                </a:moveTo>
                <a:lnTo>
                  <a:pt x="91" y="0"/>
                </a:lnTo>
                <a:lnTo>
                  <a:pt x="81" y="1"/>
                </a:lnTo>
                <a:lnTo>
                  <a:pt x="72" y="2"/>
                </a:lnTo>
                <a:lnTo>
                  <a:pt x="63" y="4"/>
                </a:lnTo>
                <a:lnTo>
                  <a:pt x="55" y="7"/>
                </a:lnTo>
                <a:lnTo>
                  <a:pt x="47" y="11"/>
                </a:lnTo>
                <a:lnTo>
                  <a:pt x="40" y="15"/>
                </a:lnTo>
                <a:lnTo>
                  <a:pt x="33" y="21"/>
                </a:lnTo>
                <a:lnTo>
                  <a:pt x="26" y="26"/>
                </a:lnTo>
                <a:lnTo>
                  <a:pt x="21" y="33"/>
                </a:lnTo>
                <a:lnTo>
                  <a:pt x="15" y="39"/>
                </a:lnTo>
                <a:lnTo>
                  <a:pt x="11" y="47"/>
                </a:lnTo>
                <a:lnTo>
                  <a:pt x="6" y="55"/>
                </a:lnTo>
                <a:lnTo>
                  <a:pt x="4" y="64"/>
                </a:lnTo>
                <a:lnTo>
                  <a:pt x="2" y="73"/>
                </a:lnTo>
                <a:lnTo>
                  <a:pt x="0" y="82"/>
                </a:lnTo>
                <a:lnTo>
                  <a:pt x="0" y="90"/>
                </a:lnTo>
                <a:lnTo>
                  <a:pt x="0" y="151"/>
                </a:lnTo>
                <a:lnTo>
                  <a:pt x="0" y="754"/>
                </a:lnTo>
                <a:lnTo>
                  <a:pt x="0" y="815"/>
                </a:lnTo>
                <a:lnTo>
                  <a:pt x="0" y="824"/>
                </a:lnTo>
                <a:lnTo>
                  <a:pt x="2" y="833"/>
                </a:lnTo>
                <a:lnTo>
                  <a:pt x="4" y="842"/>
                </a:lnTo>
                <a:lnTo>
                  <a:pt x="6" y="850"/>
                </a:lnTo>
                <a:lnTo>
                  <a:pt x="11" y="858"/>
                </a:lnTo>
                <a:lnTo>
                  <a:pt x="15" y="866"/>
                </a:lnTo>
                <a:lnTo>
                  <a:pt x="21" y="872"/>
                </a:lnTo>
                <a:lnTo>
                  <a:pt x="26" y="879"/>
                </a:lnTo>
                <a:lnTo>
                  <a:pt x="33" y="885"/>
                </a:lnTo>
                <a:lnTo>
                  <a:pt x="40" y="890"/>
                </a:lnTo>
                <a:lnTo>
                  <a:pt x="47" y="895"/>
                </a:lnTo>
                <a:lnTo>
                  <a:pt x="55" y="898"/>
                </a:lnTo>
                <a:lnTo>
                  <a:pt x="63" y="901"/>
                </a:lnTo>
                <a:lnTo>
                  <a:pt x="72" y="903"/>
                </a:lnTo>
                <a:lnTo>
                  <a:pt x="81" y="905"/>
                </a:lnTo>
                <a:lnTo>
                  <a:pt x="91" y="906"/>
                </a:lnTo>
                <a:lnTo>
                  <a:pt x="452" y="906"/>
                </a:lnTo>
                <a:lnTo>
                  <a:pt x="461" y="905"/>
                </a:lnTo>
                <a:lnTo>
                  <a:pt x="471" y="903"/>
                </a:lnTo>
                <a:lnTo>
                  <a:pt x="479" y="901"/>
                </a:lnTo>
                <a:lnTo>
                  <a:pt x="488" y="898"/>
                </a:lnTo>
                <a:lnTo>
                  <a:pt x="495" y="895"/>
                </a:lnTo>
                <a:lnTo>
                  <a:pt x="503" y="890"/>
                </a:lnTo>
                <a:lnTo>
                  <a:pt x="510" y="885"/>
                </a:lnTo>
                <a:lnTo>
                  <a:pt x="516" y="879"/>
                </a:lnTo>
                <a:lnTo>
                  <a:pt x="522" y="872"/>
                </a:lnTo>
                <a:lnTo>
                  <a:pt x="527" y="866"/>
                </a:lnTo>
                <a:lnTo>
                  <a:pt x="532" y="858"/>
                </a:lnTo>
                <a:lnTo>
                  <a:pt x="536" y="850"/>
                </a:lnTo>
                <a:lnTo>
                  <a:pt x="538" y="842"/>
                </a:lnTo>
                <a:lnTo>
                  <a:pt x="541" y="833"/>
                </a:lnTo>
                <a:lnTo>
                  <a:pt x="543" y="824"/>
                </a:lnTo>
                <a:lnTo>
                  <a:pt x="543" y="815"/>
                </a:lnTo>
                <a:lnTo>
                  <a:pt x="543" y="754"/>
                </a:lnTo>
                <a:lnTo>
                  <a:pt x="543" y="151"/>
                </a:lnTo>
                <a:lnTo>
                  <a:pt x="543" y="90"/>
                </a:lnTo>
                <a:lnTo>
                  <a:pt x="543" y="82"/>
                </a:lnTo>
                <a:lnTo>
                  <a:pt x="541" y="73"/>
                </a:lnTo>
                <a:lnTo>
                  <a:pt x="538" y="64"/>
                </a:lnTo>
                <a:lnTo>
                  <a:pt x="536" y="55"/>
                </a:lnTo>
                <a:lnTo>
                  <a:pt x="532" y="47"/>
                </a:lnTo>
                <a:lnTo>
                  <a:pt x="527" y="39"/>
                </a:lnTo>
                <a:lnTo>
                  <a:pt x="522" y="33"/>
                </a:lnTo>
                <a:lnTo>
                  <a:pt x="516" y="26"/>
                </a:lnTo>
                <a:lnTo>
                  <a:pt x="510" y="21"/>
                </a:lnTo>
                <a:lnTo>
                  <a:pt x="503" y="15"/>
                </a:lnTo>
                <a:lnTo>
                  <a:pt x="495" y="11"/>
                </a:lnTo>
                <a:lnTo>
                  <a:pt x="488" y="7"/>
                </a:lnTo>
                <a:lnTo>
                  <a:pt x="479" y="4"/>
                </a:lnTo>
                <a:lnTo>
                  <a:pt x="471" y="2"/>
                </a:lnTo>
                <a:lnTo>
                  <a:pt x="461" y="1"/>
                </a:lnTo>
                <a:lnTo>
                  <a:pt x="452" y="0"/>
                </a:lnTo>
                <a:lnTo>
                  <a:pt x="452" y="0"/>
                </a:lnTo>
                <a:close/>
              </a:path>
            </a:pathLst>
          </a:custGeom>
          <a:solidFill>
            <a:srgbClr val="2359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9A9216C-CE1D-4BFE-A02C-C236E5B62B3F}"/>
              </a:ext>
            </a:extLst>
          </p:cNvPr>
          <p:cNvCxnSpPr>
            <a:cxnSpLocks/>
          </p:cNvCxnSpPr>
          <p:nvPr/>
        </p:nvCxnSpPr>
        <p:spPr>
          <a:xfrm>
            <a:off x="7385623" y="4602404"/>
            <a:ext cx="0" cy="60418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328402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  <p:tag name="TYPE" val="McK Mo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JP.NxCAIkODDeGTX6hkJ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2_Templates Apresentações Powerpoint v9">
  <a:themeElements>
    <a:clrScheme name="Templates Apresentações Powerpoint v9 15">
      <a:dk1>
        <a:srgbClr val="000000"/>
      </a:dk1>
      <a:lt1>
        <a:srgbClr val="FFFFFF"/>
      </a:lt1>
      <a:dk2>
        <a:srgbClr val="000000"/>
      </a:dk2>
      <a:lt2>
        <a:srgbClr val="4D4D4D"/>
      </a:lt2>
      <a:accent1>
        <a:srgbClr val="E5ECF7"/>
      </a:accent1>
      <a:accent2>
        <a:srgbClr val="3A75C4"/>
      </a:accent2>
      <a:accent3>
        <a:srgbClr val="FFFFFF"/>
      </a:accent3>
      <a:accent4>
        <a:srgbClr val="000000"/>
      </a:accent4>
      <a:accent5>
        <a:srgbClr val="F0F4FA"/>
      </a:accent5>
      <a:accent6>
        <a:srgbClr val="3469B1"/>
      </a:accent6>
      <a:hlink>
        <a:srgbClr val="91B2DF"/>
      </a:hlink>
      <a:folHlink>
        <a:srgbClr val="969696"/>
      </a:folHlink>
    </a:clrScheme>
    <a:fontScheme name="Templates Apresentações Powerpoint v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3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3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s Apresentações Powerpoint v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13">
        <a:dk1>
          <a:srgbClr val="000000"/>
        </a:dk1>
        <a:lt1>
          <a:srgbClr val="FFFFFF"/>
        </a:lt1>
        <a:dk2>
          <a:srgbClr val="000000"/>
        </a:dk2>
        <a:lt2>
          <a:srgbClr val="4080C0"/>
        </a:lt2>
        <a:accent1>
          <a:srgbClr val="DCE8F4"/>
        </a:accent1>
        <a:accent2>
          <a:srgbClr val="4986C3"/>
        </a:accent2>
        <a:accent3>
          <a:srgbClr val="FFFFFF"/>
        </a:accent3>
        <a:accent4>
          <a:srgbClr val="000000"/>
        </a:accent4>
        <a:accent5>
          <a:srgbClr val="EBF2F8"/>
        </a:accent5>
        <a:accent6>
          <a:srgbClr val="4179B0"/>
        </a:accent6>
        <a:hlink>
          <a:srgbClr val="8EB4DA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14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CDBF0"/>
        </a:accent1>
        <a:accent2>
          <a:srgbClr val="3A75C4"/>
        </a:accent2>
        <a:accent3>
          <a:srgbClr val="FFFFFF"/>
        </a:accent3>
        <a:accent4>
          <a:srgbClr val="000000"/>
        </a:accent4>
        <a:accent5>
          <a:srgbClr val="E2EAF6"/>
        </a:accent5>
        <a:accent6>
          <a:srgbClr val="3469B1"/>
        </a:accent6>
        <a:hlink>
          <a:srgbClr val="91B2D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15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E5ECF7"/>
        </a:accent1>
        <a:accent2>
          <a:srgbClr val="3A75C4"/>
        </a:accent2>
        <a:accent3>
          <a:srgbClr val="FFFFFF"/>
        </a:accent3>
        <a:accent4>
          <a:srgbClr val="000000"/>
        </a:accent4>
        <a:accent5>
          <a:srgbClr val="F0F4FA"/>
        </a:accent5>
        <a:accent6>
          <a:srgbClr val="3469B1"/>
        </a:accent6>
        <a:hlink>
          <a:srgbClr val="91B2D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plates Apresentações Powerpoint v9">
  <a:themeElements>
    <a:clrScheme name="Templates Apresentações Powerpoint v9 15">
      <a:dk1>
        <a:srgbClr val="000000"/>
      </a:dk1>
      <a:lt1>
        <a:srgbClr val="FFFFFF"/>
      </a:lt1>
      <a:dk2>
        <a:srgbClr val="000000"/>
      </a:dk2>
      <a:lt2>
        <a:srgbClr val="4D4D4D"/>
      </a:lt2>
      <a:accent1>
        <a:srgbClr val="E5ECF7"/>
      </a:accent1>
      <a:accent2>
        <a:srgbClr val="3A75C4"/>
      </a:accent2>
      <a:accent3>
        <a:srgbClr val="FFFFFF"/>
      </a:accent3>
      <a:accent4>
        <a:srgbClr val="000000"/>
      </a:accent4>
      <a:accent5>
        <a:srgbClr val="F0F4FA"/>
      </a:accent5>
      <a:accent6>
        <a:srgbClr val="3469B1"/>
      </a:accent6>
      <a:hlink>
        <a:srgbClr val="91B2DF"/>
      </a:hlink>
      <a:folHlink>
        <a:srgbClr val="969696"/>
      </a:folHlink>
    </a:clrScheme>
    <a:fontScheme name="Templates Apresentações Powerpoint v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3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3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s Apresentações Powerpoint v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s Apresentações Powerpoint v9 13">
        <a:dk1>
          <a:srgbClr val="000000"/>
        </a:dk1>
        <a:lt1>
          <a:srgbClr val="FFFFFF"/>
        </a:lt1>
        <a:dk2>
          <a:srgbClr val="000000"/>
        </a:dk2>
        <a:lt2>
          <a:srgbClr val="4080C0"/>
        </a:lt2>
        <a:accent1>
          <a:srgbClr val="DCE8F4"/>
        </a:accent1>
        <a:accent2>
          <a:srgbClr val="4986C3"/>
        </a:accent2>
        <a:accent3>
          <a:srgbClr val="FFFFFF"/>
        </a:accent3>
        <a:accent4>
          <a:srgbClr val="000000"/>
        </a:accent4>
        <a:accent5>
          <a:srgbClr val="EBF2F8"/>
        </a:accent5>
        <a:accent6>
          <a:srgbClr val="4179B0"/>
        </a:accent6>
        <a:hlink>
          <a:srgbClr val="8EB4DA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14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CDBF0"/>
        </a:accent1>
        <a:accent2>
          <a:srgbClr val="3A75C4"/>
        </a:accent2>
        <a:accent3>
          <a:srgbClr val="FFFFFF"/>
        </a:accent3>
        <a:accent4>
          <a:srgbClr val="000000"/>
        </a:accent4>
        <a:accent5>
          <a:srgbClr val="E2EAF6"/>
        </a:accent5>
        <a:accent6>
          <a:srgbClr val="3469B1"/>
        </a:accent6>
        <a:hlink>
          <a:srgbClr val="91B2D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s Apresentações Powerpoint v9 15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E5ECF7"/>
        </a:accent1>
        <a:accent2>
          <a:srgbClr val="3A75C4"/>
        </a:accent2>
        <a:accent3>
          <a:srgbClr val="FFFFFF"/>
        </a:accent3>
        <a:accent4>
          <a:srgbClr val="000000"/>
        </a:accent4>
        <a:accent5>
          <a:srgbClr val="F0F4FA"/>
        </a:accent5>
        <a:accent6>
          <a:srgbClr val="3469B1"/>
        </a:accent6>
        <a:hlink>
          <a:srgbClr val="91B2D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A900178">
  <a:themeElements>
    <a:clrScheme name="Curren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C7DEE9"/>
      </a:accent1>
      <a:accent2>
        <a:srgbClr val="97C4D5"/>
      </a:accent2>
      <a:accent3>
        <a:srgbClr val="509BB8"/>
      </a:accent3>
      <a:accent4>
        <a:srgbClr val="9E0823"/>
      </a:accent4>
      <a:accent5>
        <a:srgbClr val="FF6600"/>
      </a:accent5>
      <a:accent6>
        <a:srgbClr val="808080"/>
      </a:accent6>
      <a:hlink>
        <a:srgbClr val="509BB8"/>
      </a:hlink>
      <a:folHlink>
        <a:srgbClr val="9E0823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C7DEE9"/>
        </a:accent1>
        <a:accent2>
          <a:srgbClr val="97C4D5"/>
        </a:accent2>
        <a:accent3>
          <a:srgbClr val="509BB8"/>
        </a:accent3>
        <a:accent4>
          <a:srgbClr val="9E0823"/>
        </a:accent4>
        <a:accent5>
          <a:srgbClr val="FF6600"/>
        </a:accent5>
        <a:accent6>
          <a:srgbClr val="808080"/>
        </a:accent6>
        <a:hlink>
          <a:srgbClr val="509BB8"/>
        </a:hlink>
        <a:folHlink>
          <a:srgbClr val="9E082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3154C31A91A648B6DB8A1CA24AD63E" ma:contentTypeVersion="10" ma:contentTypeDescription="Create a new document." ma:contentTypeScope="" ma:versionID="497c065c6b2f77c094eeb2845c6e93c8">
  <xsd:schema xmlns:xsd="http://www.w3.org/2001/XMLSchema" xmlns:xs="http://www.w3.org/2001/XMLSchema" xmlns:p="http://schemas.microsoft.com/office/2006/metadata/properties" xmlns:ns3="2711d582-54f7-4f66-bf7f-181f6c65d200" targetNamespace="http://schemas.microsoft.com/office/2006/metadata/properties" ma:root="true" ma:fieldsID="a290e3562c096a5902453e50a7598ec7" ns3:_="">
    <xsd:import namespace="2711d582-54f7-4f66-bf7f-181f6c65d20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11d582-54f7-4f66-bf7f-181f6c65d2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900AB0-F260-4F0E-B4AB-AD97DF08EB75}">
  <ds:schemaRefs>
    <ds:schemaRef ds:uri="http://purl.org/dc/elements/1.1/"/>
    <ds:schemaRef ds:uri="http://purl.org/dc/dcmitype/"/>
    <ds:schemaRef ds:uri="http://www.w3.org/XML/1998/namespace"/>
    <ds:schemaRef ds:uri="http://schemas.openxmlformats.org/package/2006/metadata/core-properties"/>
    <ds:schemaRef ds:uri="2711d582-54f7-4f66-bf7f-181f6c65d200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0776669-44DA-4ED3-A8FA-68A1DA170C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192111-0560-4120-81A8-78BD1A6478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11d582-54f7-4f66-bf7f-181f6c65d2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29954</TotalTime>
  <Words>525</Words>
  <Application>Microsoft Office PowerPoint</Application>
  <PresentationFormat>Widescreen</PresentationFormat>
  <Paragraphs>134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ＭＳ Ｐゴシック</vt:lpstr>
      <vt:lpstr>Arial</vt:lpstr>
      <vt:lpstr>Arial Unicode MS</vt:lpstr>
      <vt:lpstr>Calibri</vt:lpstr>
      <vt:lpstr>Helvetica</vt:lpstr>
      <vt:lpstr>Palatino Linotype</vt:lpstr>
      <vt:lpstr>Symbol</vt:lpstr>
      <vt:lpstr>Webdings</vt:lpstr>
      <vt:lpstr>Wingdings</vt:lpstr>
      <vt:lpstr>2_Templates Apresentações Powerpoint v9</vt:lpstr>
      <vt:lpstr>1_Templates Apresentações Powerpoint v9</vt:lpstr>
      <vt:lpstr>MA900178</vt:lpstr>
      <vt:lpstr>think-cell Slide</vt:lpstr>
      <vt:lpstr>Implications of Global Standing instructions (GSI) &amp; Sandbox Policies for MFBs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 Business Analysis  Banker’s Committee Meeting  June XX, 2015</dc:title>
  <dc:creator>Oluwafunmi Momodu</dc:creator>
  <cp:lastModifiedBy>Samuel Oluyemi</cp:lastModifiedBy>
  <cp:revision>847</cp:revision>
  <cp:lastPrinted>2017-01-13T07:48:27Z</cp:lastPrinted>
  <dcterms:created xsi:type="dcterms:W3CDTF">2015-06-09T08:28:38Z</dcterms:created>
  <dcterms:modified xsi:type="dcterms:W3CDTF">2020-07-29T11:55:16Z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0x0101003C3154C31A91A648B6DB8A1CA24AD63E</vt:lpwstr>
  </property>
</Properties>
</file>