
<file path=[Content_Types].xml><?xml version="1.0" encoding="utf-8"?>
<Types xmlns="http://schemas.openxmlformats.org/package/2006/content-types">
  <Default ContentType="image/x-emf" Extension="emf"/>
  <Default ContentType="application/vnd.openxmlformats-package.relationships+xml" Extension="rels"/>
  <Default ContentType="application/xml" Extension="xml"/>
  <Default ContentType="image/jpeg" Extension="jpg"/>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notesMaster+xml" PartName="/ppt/notesMasters/notesMaster1.xml"/>
  <Override ContentType="application/vnd.openxmlformats-officedocument.presentationml.handoutMaster+xml" PartName="/ppt/handoutMasters/handout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theme+xml" PartName="/ppt/theme/theme2.xml"/>
  <Override ContentType="application/vnd.openxmlformats-officedocument.theme+xml" PartName="/ppt/theme/theme3.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6" r:id="rId1"/>
  </p:sldMasterIdLst>
  <p:notesMasterIdLst>
    <p:notesMasterId r:id="rId6"/>
  </p:notesMasterIdLst>
  <p:handoutMasterIdLst>
    <p:handoutMasterId r:id="rId7"/>
  </p:handoutMasterIdLst>
  <p:sldIdLst>
    <p:sldId id="315" r:id="rId2"/>
    <p:sldId id="344" r:id="rId3"/>
    <p:sldId id="345" r:id="rId4"/>
    <p:sldId id="336" r:id="rId5"/>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16" userDrawn="1">
          <p15:clr>
            <a:srgbClr val="A4A3A4"/>
          </p15:clr>
        </p15:guide>
        <p15:guide id="2" pos="240" userDrawn="1">
          <p15:clr>
            <a:srgbClr val="A4A3A4"/>
          </p15:clr>
        </p15:guide>
        <p15:guide id="3" pos="7440" userDrawn="1">
          <p15:clr>
            <a:srgbClr val="A4A3A4"/>
          </p15:clr>
        </p15:guide>
        <p15:guide id="4" orient="horz" pos="3963" userDrawn="1">
          <p15:clr>
            <a:srgbClr val="A4A3A4"/>
          </p15:clr>
        </p15:guide>
        <p15:guide id="6" orient="horz" pos="1944" userDrawn="1">
          <p15:clr>
            <a:srgbClr val="A4A3A4"/>
          </p15:clr>
        </p15:guide>
        <p15:guide id="7" pos="1951" userDrawn="1">
          <p15:clr>
            <a:srgbClr val="A4A3A4"/>
          </p15:clr>
        </p15:guide>
        <p15:guide id="8" pos="3784" userDrawn="1">
          <p15:clr>
            <a:srgbClr val="A4A3A4"/>
          </p15:clr>
        </p15:guide>
        <p15:guide id="9" pos="5607" userDrawn="1">
          <p15:clr>
            <a:srgbClr val="A4A3A4"/>
          </p15:clr>
        </p15:guide>
        <p15:guide id="10" orient="horz" pos="432" userDrawn="1">
          <p15:clr>
            <a:srgbClr val="A4A3A4"/>
          </p15:clr>
        </p15:guide>
        <p15:guide id="11" orient="horz" pos="3083" userDrawn="1">
          <p15:clr>
            <a:srgbClr val="A4A3A4"/>
          </p15:clr>
        </p15:guide>
        <p15:guide id="13" orient="horz" pos="160" userDrawn="1">
          <p15:clr>
            <a:srgbClr val="A4A3A4"/>
          </p15:clr>
        </p15:guide>
        <p15:guide id="14" orient="horz" pos="216" userDrawn="1">
          <p15:clr>
            <a:srgbClr val="A4A3A4"/>
          </p15:clr>
        </p15:guide>
        <p15:guide id="15" orient="horz" pos="1344" userDrawn="1">
          <p15:clr>
            <a:srgbClr val="A4A3A4"/>
          </p15:clr>
        </p15:guide>
        <p15:guide id="16" orient="horz" pos="696" userDrawn="1">
          <p15:clr>
            <a:srgbClr val="A4A3A4"/>
          </p15:clr>
        </p15:guide>
        <p15:guide id="19" orient="horz" pos="1032" userDrawn="1">
          <p15:clr>
            <a:srgbClr val="A4A3A4"/>
          </p15:clr>
        </p15:guide>
        <p15:guide id="21" orient="horz" pos="3678" userDrawn="1">
          <p15:clr>
            <a:srgbClr val="A4A3A4"/>
          </p15:clr>
        </p15:guide>
        <p15:guide id="22" pos="5736" userDrawn="1">
          <p15:clr>
            <a:srgbClr val="A4A3A4"/>
          </p15:clr>
        </p15:guide>
        <p15:guide id="23" pos="2066" userDrawn="1">
          <p15:clr>
            <a:srgbClr val="A4A3A4"/>
          </p15:clr>
        </p15:guide>
        <p15:guide id="24" pos="3893" userDrawn="1">
          <p15:clr>
            <a:srgbClr val="A4A3A4"/>
          </p15:clr>
        </p15:guide>
        <p15:guide id="25" pos="40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3D64A"/>
    <a:srgbClr val="009CDB"/>
    <a:srgbClr val="009CDC"/>
    <a:srgbClr val="1A9BDB"/>
    <a:srgbClr val="CE54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7" autoAdjust="0"/>
    <p:restoredTop sz="94587"/>
  </p:normalViewPr>
  <p:slideViewPr>
    <p:cSldViewPr snapToGrid="0" snapToObjects="1">
      <p:cViewPr varScale="1">
        <p:scale>
          <a:sx n="42" d="100"/>
          <a:sy n="42" d="100"/>
        </p:scale>
        <p:origin x="858" y="54"/>
      </p:cViewPr>
      <p:guideLst>
        <p:guide orient="horz" pos="816"/>
        <p:guide pos="240"/>
        <p:guide pos="7440"/>
        <p:guide orient="horz" pos="3963"/>
        <p:guide orient="horz" pos="1944"/>
        <p:guide pos="1951"/>
        <p:guide pos="3784"/>
        <p:guide pos="5607"/>
        <p:guide orient="horz" pos="432"/>
        <p:guide orient="horz" pos="3083"/>
        <p:guide orient="horz" pos="160"/>
        <p:guide orient="horz" pos="216"/>
        <p:guide orient="horz" pos="1344"/>
        <p:guide orient="horz" pos="696"/>
        <p:guide orient="horz" pos="1032"/>
        <p:guide orient="horz" pos="3678"/>
        <p:guide pos="5736"/>
        <p:guide pos="2066"/>
        <p:guide pos="3893"/>
        <p:guide pos="408"/>
      </p:guideLst>
    </p:cSldViewPr>
  </p:slideViewPr>
  <p:outlineViewPr>
    <p:cViewPr>
      <p:scale>
        <a:sx n="50" d="100"/>
        <a:sy n="50"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50" d="100"/>
          <a:sy n="50" d="100"/>
        </p:scale>
        <p:origin x="2898" y="4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F91B593A-CC78-044B-86CC-B83CCEF596E5}" type="slidenum">
              <a:rPr lang="en-US" smtClean="0"/>
              <a:t>‹#›</a:t>
            </a:fld>
            <a:endParaRPr lang="en-US" dirty="0"/>
          </a:p>
        </p:txBody>
      </p:sp>
    </p:spTree>
    <p:extLst>
      <p:ext uri="{BB962C8B-B14F-4D97-AF65-F5344CB8AC3E}">
        <p14:creationId xmlns:p14="http://schemas.microsoft.com/office/powerpoint/2010/main" val="18053006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55B9341B-863C-A744-A7C1-910DC34059F8}" type="datetimeFigureOut">
              <a:rPr lang="en-US" smtClean="0"/>
              <a:t>7/31/2020</a:t>
            </a:fld>
            <a:endParaRPr lang="en-US"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8E66D527-2864-C248-9962-CCEE39C6E3ED}" type="slidenum">
              <a:rPr lang="en-US" smtClean="0"/>
              <a:t>‹#›</a:t>
            </a:fld>
            <a:endParaRPr lang="en-US" dirty="0"/>
          </a:p>
        </p:txBody>
      </p:sp>
    </p:spTree>
    <p:extLst>
      <p:ext uri="{BB962C8B-B14F-4D97-AF65-F5344CB8AC3E}">
        <p14:creationId xmlns:p14="http://schemas.microsoft.com/office/powerpoint/2010/main" val="2066195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1 Design">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92A02AA-0C6D-4192-A851-46832AC144B2}"/>
              </a:ext>
            </a:extLst>
          </p:cNvPr>
          <p:cNvPicPr>
            <a:picLocks noChangeAspect="1"/>
          </p:cNvPicPr>
          <p:nvPr userDrawn="1"/>
        </p:nvPicPr>
        <p:blipFill rotWithShape="1">
          <a:blip r:embed="rId2"/>
          <a:srcRect t="22651" r="6515" b="10863"/>
          <a:stretch/>
        </p:blipFill>
        <p:spPr>
          <a:xfrm>
            <a:off x="9395" y="-1090"/>
            <a:ext cx="12182606" cy="5776099"/>
          </a:xfrm>
          <a:prstGeom prst="rect">
            <a:avLst/>
          </a:prstGeom>
        </p:spPr>
      </p:pic>
      <p:sp>
        <p:nvSpPr>
          <p:cNvPr id="4" name="Rectangle 18"/>
          <p:cNvSpPr/>
          <p:nvPr userDrawn="1"/>
        </p:nvSpPr>
        <p:spPr>
          <a:xfrm>
            <a:off x="0" y="1"/>
            <a:ext cx="9889067" cy="6760352"/>
          </a:xfrm>
          <a:custGeom>
            <a:avLst/>
            <a:gdLst>
              <a:gd name="connsiteX0" fmla="*/ 0 w 9889067"/>
              <a:gd name="connsiteY0" fmla="*/ 0 h 6858000"/>
              <a:gd name="connsiteX1" fmla="*/ 9889067 w 9889067"/>
              <a:gd name="connsiteY1" fmla="*/ 0 h 6858000"/>
              <a:gd name="connsiteX2" fmla="*/ 9889067 w 9889067"/>
              <a:gd name="connsiteY2" fmla="*/ 6858000 h 6858000"/>
              <a:gd name="connsiteX3" fmla="*/ 0 w 9889067"/>
              <a:gd name="connsiteY3" fmla="*/ 6858000 h 6858000"/>
              <a:gd name="connsiteX4" fmla="*/ 0 w 9889067"/>
              <a:gd name="connsiteY4" fmla="*/ 0 h 6858000"/>
              <a:gd name="connsiteX0" fmla="*/ 0 w 9889067"/>
              <a:gd name="connsiteY0" fmla="*/ 0 h 6858000"/>
              <a:gd name="connsiteX1" fmla="*/ 2658534 w 9889067"/>
              <a:gd name="connsiteY1" fmla="*/ 0 h 6858000"/>
              <a:gd name="connsiteX2" fmla="*/ 9889067 w 9889067"/>
              <a:gd name="connsiteY2" fmla="*/ 6858000 h 6858000"/>
              <a:gd name="connsiteX3" fmla="*/ 0 w 9889067"/>
              <a:gd name="connsiteY3" fmla="*/ 6858000 h 6858000"/>
              <a:gd name="connsiteX4" fmla="*/ 0 w 9889067"/>
              <a:gd name="connsiteY4" fmla="*/ 0 h 6858000"/>
              <a:gd name="connsiteX0" fmla="*/ 0 w 9889067"/>
              <a:gd name="connsiteY0" fmla="*/ 0 h 6858000"/>
              <a:gd name="connsiteX1" fmla="*/ 5198534 w 9889067"/>
              <a:gd name="connsiteY1" fmla="*/ 0 h 6858000"/>
              <a:gd name="connsiteX2" fmla="*/ 9889067 w 9889067"/>
              <a:gd name="connsiteY2" fmla="*/ 6858000 h 6858000"/>
              <a:gd name="connsiteX3" fmla="*/ 0 w 9889067"/>
              <a:gd name="connsiteY3" fmla="*/ 6858000 h 6858000"/>
              <a:gd name="connsiteX4" fmla="*/ 0 w 988906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89067" h="6858000">
                <a:moveTo>
                  <a:pt x="0" y="0"/>
                </a:moveTo>
                <a:lnTo>
                  <a:pt x="5198534" y="0"/>
                </a:lnTo>
                <a:lnTo>
                  <a:pt x="9889067" y="6858000"/>
                </a:lnTo>
                <a:lnTo>
                  <a:pt x="0" y="6858000"/>
                </a:lnTo>
                <a:lnTo>
                  <a:pt x="0" y="0"/>
                </a:lnTo>
                <a:close/>
              </a:path>
            </a:pathLst>
          </a:cu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p:cNvPicPr>
            <a:picLocks noChangeAspect="1"/>
          </p:cNvPicPr>
          <p:nvPr userDrawn="1"/>
        </p:nvPicPr>
        <p:blipFill>
          <a:blip r:embed="rId3"/>
          <a:stretch>
            <a:fillRect/>
          </a:stretch>
        </p:blipFill>
        <p:spPr>
          <a:xfrm>
            <a:off x="-1" y="5410199"/>
            <a:ext cx="12192001" cy="1447800"/>
          </a:xfrm>
          <a:prstGeom prst="rect">
            <a:avLst/>
          </a:prstGeom>
        </p:spPr>
      </p:pic>
      <p:pic>
        <p:nvPicPr>
          <p:cNvPr id="7" name="Picture 6"/>
          <p:cNvPicPr>
            <a:picLocks noChangeAspect="1"/>
          </p:cNvPicPr>
          <p:nvPr userDrawn="1"/>
        </p:nvPicPr>
        <p:blipFill>
          <a:blip r:embed="rId4"/>
          <a:stretch>
            <a:fillRect/>
          </a:stretch>
        </p:blipFill>
        <p:spPr>
          <a:xfrm>
            <a:off x="9275233" y="5804959"/>
            <a:ext cx="2146300" cy="571500"/>
          </a:xfrm>
          <a:prstGeom prst="rect">
            <a:avLst/>
          </a:prstGeom>
        </p:spPr>
      </p:pic>
      <p:sp>
        <p:nvSpPr>
          <p:cNvPr id="8" name="Rectangle 7"/>
          <p:cNvSpPr/>
          <p:nvPr userDrawn="1"/>
        </p:nvSpPr>
        <p:spPr>
          <a:xfrm>
            <a:off x="9444014" y="6406409"/>
            <a:ext cx="2366986" cy="353943"/>
          </a:xfrm>
          <a:prstGeom prst="rect">
            <a:avLst/>
          </a:prstGeom>
        </p:spPr>
        <p:txBody>
          <a:bodyPr wrap="square" lIns="0" tIns="0" rIns="0">
            <a:spAutoFit/>
          </a:bodyPr>
          <a:lstStyle/>
          <a:p>
            <a:pPr>
              <a:lnSpc>
                <a:spcPts val="2400"/>
              </a:lnSpc>
            </a:pPr>
            <a:r>
              <a:rPr lang="en-US" sz="900" spc="100" dirty="0">
                <a:latin typeface="Frutiger LT Std 55 Roman" charset="0"/>
                <a:ea typeface="Frutiger LT Std 55 Roman" charset="0"/>
                <a:cs typeface="Frutiger LT Std 55 Roman" charset="0"/>
              </a:rPr>
              <a:t>PRIVATE AND CONFIDENTIAL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Cover Slide">
    <p:spTree>
      <p:nvGrpSpPr>
        <p:cNvPr id="1" name=""/>
        <p:cNvGrpSpPr/>
        <p:nvPr/>
      </p:nvGrpSpPr>
      <p:grpSpPr>
        <a:xfrm>
          <a:off x="0" y="0"/>
          <a:ext cx="0" cy="0"/>
          <a:chOff x="0" y="0"/>
          <a:chExt cx="0" cy="0"/>
        </a:xfrm>
      </p:grpSpPr>
      <p:sp>
        <p:nvSpPr>
          <p:cNvPr id="2" name="Text Placeholder 5"/>
          <p:cNvSpPr>
            <a:spLocks noGrp="1"/>
          </p:cNvSpPr>
          <p:nvPr>
            <p:ph type="body" sz="quarter" idx="10" hasCustomPrompt="1"/>
          </p:nvPr>
        </p:nvSpPr>
        <p:spPr>
          <a:xfrm>
            <a:off x="390525" y="328882"/>
            <a:ext cx="7942263" cy="512493"/>
          </a:xfrm>
          <a:prstGeom prst="rect">
            <a:avLst/>
          </a:prstGeom>
        </p:spPr>
        <p:txBody>
          <a:bodyPr lIns="0" tIns="0" rIns="0">
            <a:normAutofit/>
          </a:bodyPr>
          <a:lstStyle>
            <a:lvl1pPr marL="0" indent="0">
              <a:buNone/>
              <a:defRPr sz="3000">
                <a:solidFill>
                  <a:schemeClr val="tx2"/>
                </a:solidFill>
                <a:latin typeface="+mj-lt"/>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Title 30pt </a:t>
            </a:r>
            <a:r>
              <a:rPr lang="en-US" dirty="0" err="1"/>
              <a:t>Dinamit</a:t>
            </a:r>
            <a:r>
              <a:rPr lang="en-US" dirty="0"/>
              <a:t> Light</a:t>
            </a:r>
          </a:p>
        </p:txBody>
      </p:sp>
      <p:sp>
        <p:nvSpPr>
          <p:cNvPr id="3" name="Text Placeholder 9"/>
          <p:cNvSpPr>
            <a:spLocks noGrp="1"/>
          </p:cNvSpPr>
          <p:nvPr>
            <p:ph type="body" sz="quarter" idx="11" hasCustomPrompt="1"/>
          </p:nvPr>
        </p:nvSpPr>
        <p:spPr>
          <a:xfrm>
            <a:off x="390525" y="1148955"/>
            <a:ext cx="9194800" cy="787400"/>
          </a:xfrm>
          <a:prstGeom prst="rect">
            <a:avLst/>
          </a:prstGeom>
        </p:spPr>
        <p:txBody>
          <a:bodyPr lIns="0" tIns="0" rIns="0">
            <a:normAutofit/>
          </a:bodyPr>
          <a:lstStyle>
            <a:lvl1pPr marL="0" indent="0">
              <a:buNone/>
              <a:defRPr sz="2400" baseline="0">
                <a:solidFill>
                  <a:schemeClr val="accent6"/>
                </a:solidFill>
              </a:defRPr>
            </a:lvl1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a:t>Optional slide subtitle 24pts </a:t>
            </a:r>
            <a:r>
              <a:rPr lang="en-US" dirty="0" err="1"/>
              <a:t>Frutiger</a:t>
            </a:r>
            <a:r>
              <a:rPr lang="en-US" dirty="0"/>
              <a:t> Roman</a:t>
            </a:r>
          </a:p>
        </p:txBody>
      </p:sp>
      <p:sp>
        <p:nvSpPr>
          <p:cNvPr id="4" name="Content Placeholder 2"/>
          <p:cNvSpPr>
            <a:spLocks noGrp="1"/>
          </p:cNvSpPr>
          <p:nvPr>
            <p:ph sz="quarter" idx="13" hasCustomPrompt="1"/>
          </p:nvPr>
        </p:nvSpPr>
        <p:spPr>
          <a:xfrm>
            <a:off x="390525" y="2145791"/>
            <a:ext cx="11410950" cy="4297680"/>
          </a:xfrm>
          <a:prstGeom prst="rect">
            <a:avLst/>
          </a:prstGeom>
        </p:spPr>
        <p:txBody>
          <a:bodyPr lIns="0" tIns="0" rIns="0" bIns="0">
            <a:noAutofit/>
          </a:bodyPr>
          <a:lstStyle>
            <a:lvl1pPr marL="0" indent="0">
              <a:lnSpc>
                <a:spcPts val="2400"/>
              </a:lnSpc>
              <a:spcAft>
                <a:spcPts val="800"/>
              </a:spcAft>
              <a:buClr>
                <a:schemeClr val="tx2"/>
              </a:buClr>
              <a:buFont typeface="Arial" charset="0"/>
              <a:buNone/>
              <a:defRPr sz="2100"/>
            </a:lvl1pPr>
            <a:lvl2pPr marL="800100" indent="-342900">
              <a:lnSpc>
                <a:spcPts val="2400"/>
              </a:lnSpc>
              <a:spcAft>
                <a:spcPts val="800"/>
              </a:spcAft>
              <a:buClr>
                <a:schemeClr val="tx2"/>
              </a:buClr>
              <a:buFont typeface="Arial" charset="0"/>
              <a:buChar char="•"/>
              <a:defRPr sz="2100"/>
            </a:lvl2pPr>
            <a:lvl3pPr>
              <a:defRPr sz="1800"/>
            </a:lvl3pPr>
          </a:lstStyle>
          <a:p>
            <a:pPr>
              <a:lnSpc>
                <a:spcPts val="2400"/>
              </a:lnSpc>
              <a:spcAft>
                <a:spcPts val="800"/>
              </a:spcAft>
            </a:pPr>
            <a:r>
              <a:rPr lang="en-US" sz="2100" dirty="0">
                <a:latin typeface="Frutiger LT Std 55 Roman" charset="0"/>
                <a:ea typeface="Frutiger LT Std 55 Roman" charset="0"/>
                <a:cs typeface="Frutiger LT Std 55 Roman" charset="0"/>
              </a:rPr>
              <a:t>Level 1 for paragraph style – </a:t>
            </a:r>
            <a:r>
              <a:rPr lang="en-US" sz="2100" dirty="0" err="1">
                <a:latin typeface="Frutiger LT Std 55 Roman" charset="0"/>
                <a:ea typeface="Frutiger LT Std 55 Roman" charset="0"/>
                <a:cs typeface="Frutiger LT Std 55 Roman" charset="0"/>
              </a:rPr>
              <a:t>Frutiger</a:t>
            </a:r>
            <a:r>
              <a:rPr lang="en-US" sz="2100" dirty="0">
                <a:latin typeface="Frutiger LT Std 55 Roman" charset="0"/>
                <a:ea typeface="Frutiger LT Std 55 Roman" charset="0"/>
                <a:cs typeface="Frutiger LT Std 55 Roman" charset="0"/>
              </a:rPr>
              <a:t> Roman 21 pts. Lorem ipsum dolor sit Lorem ipsum dolor sit </a:t>
            </a:r>
            <a:r>
              <a:rPr lang="en-US" sz="2100" dirty="0" err="1">
                <a:latin typeface="Frutiger LT Std 55 Roman" charset="0"/>
                <a:ea typeface="Frutiger LT Std 55 Roman" charset="0"/>
                <a:cs typeface="Frutiger LT Std 55 Roman" charset="0"/>
              </a:rPr>
              <a:t>amet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consectetuer</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adipiscing</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elit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sed</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diam</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nonummy</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nibh</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euismod</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tincidunt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ut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laoreet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dolore</a:t>
            </a:r>
            <a:r>
              <a:rPr lang="en-US" sz="2100" dirty="0">
                <a:latin typeface="Frutiger LT Std 55 Roman" charset="0"/>
                <a:ea typeface="Frutiger LT Std 55 Roman" charset="0"/>
                <a:cs typeface="Frutiger LT Std 55 Roman" charset="0"/>
              </a:rPr>
              <a:t> magna.</a:t>
            </a:r>
          </a:p>
          <a:p>
            <a:pPr marL="342900" indent="-342900">
              <a:lnSpc>
                <a:spcPts val="2400"/>
              </a:lnSpc>
              <a:spcAft>
                <a:spcPts val="800"/>
              </a:spcAft>
              <a:buClr>
                <a:schemeClr val="tx2"/>
              </a:buClr>
              <a:buFont typeface="Arial" charset="0"/>
              <a:buChar char="•"/>
            </a:pPr>
            <a:r>
              <a:rPr lang="en-US" sz="2100" dirty="0">
                <a:latin typeface="Frutiger LT Std 55 Roman" charset="0"/>
                <a:ea typeface="Frutiger LT Std 55 Roman" charset="0"/>
                <a:cs typeface="Frutiger LT Std 55 Roman" charset="0"/>
              </a:rPr>
              <a:t>Level 2 bullet dolor sit Lorem ipsum dolor sit </a:t>
            </a:r>
            <a:r>
              <a:rPr lang="en-US" sz="2100" dirty="0" err="1">
                <a:latin typeface="Frutiger LT Std 55 Roman" charset="0"/>
                <a:ea typeface="Frutiger LT Std 55 Roman" charset="0"/>
                <a:cs typeface="Frutiger LT Std 55 Roman" charset="0"/>
              </a:rPr>
              <a:t>amet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consectetuer</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adipiscing</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elit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sed</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diam</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nonummy</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nibh</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euismod</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tincidunt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ut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laoreet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dolore</a:t>
            </a:r>
            <a:r>
              <a:rPr lang="en-US" sz="2100" dirty="0">
                <a:latin typeface="Frutiger LT Std 55 Roman" charset="0"/>
                <a:ea typeface="Frutiger LT Std 55 Roman" charset="0"/>
                <a:cs typeface="Frutiger LT Std 55 Roman" charset="0"/>
              </a:rPr>
              <a:t> magna</a:t>
            </a:r>
          </a:p>
          <a:p>
            <a:pPr marL="800100" lvl="1" indent="-342900">
              <a:lnSpc>
                <a:spcPts val="2400"/>
              </a:lnSpc>
              <a:spcAft>
                <a:spcPts val="800"/>
              </a:spcAft>
              <a:buClr>
                <a:schemeClr val="tx2"/>
              </a:buClr>
              <a:buFont typeface="Arial" charset="0"/>
              <a:buChar char="•"/>
            </a:pPr>
            <a:r>
              <a:rPr lang="en-US" sz="2100" dirty="0">
                <a:latin typeface="Frutiger LT Std 55 Roman" charset="0"/>
                <a:ea typeface="Frutiger LT Std 55 Roman" charset="0"/>
                <a:cs typeface="Frutiger LT Std 55 Roman" charset="0"/>
              </a:rPr>
              <a:t>Level 3 bullet dolor sit Lorem ipsum dolor sit </a:t>
            </a:r>
            <a:r>
              <a:rPr lang="en-US" sz="2100" dirty="0" err="1">
                <a:latin typeface="Frutiger LT Std 55 Roman" charset="0"/>
                <a:ea typeface="Frutiger LT Std 55 Roman" charset="0"/>
                <a:cs typeface="Frutiger LT Std 55 Roman" charset="0"/>
              </a:rPr>
              <a:t>amet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consectetuer</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adipiscing</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elit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sed</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diam</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nonummy</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nibh</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euismod</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tincidunt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ut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laoreet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dolore</a:t>
            </a:r>
            <a:r>
              <a:rPr lang="en-US" sz="2100" dirty="0">
                <a:latin typeface="Frutiger LT Std 55 Roman" charset="0"/>
                <a:ea typeface="Frutiger LT Std 55 Roman" charset="0"/>
                <a:cs typeface="Frutiger LT Std 55 Roman" charset="0"/>
              </a:rPr>
              <a:t> magna.</a:t>
            </a:r>
          </a:p>
          <a:p>
            <a:pPr marL="342900" indent="-342900">
              <a:lnSpc>
                <a:spcPts val="2400"/>
              </a:lnSpc>
              <a:spcAft>
                <a:spcPts val="800"/>
              </a:spcAft>
              <a:buClr>
                <a:schemeClr val="tx2"/>
              </a:buClr>
              <a:buFont typeface="Arial" charset="0"/>
              <a:buChar char="•"/>
            </a:pPr>
            <a:r>
              <a:rPr lang="en-US" sz="2100" dirty="0">
                <a:latin typeface="Frutiger LT Std 55 Roman" charset="0"/>
                <a:ea typeface="Frutiger LT Std 55 Roman" charset="0"/>
                <a:cs typeface="Frutiger LT Std 55 Roman" charset="0"/>
              </a:rPr>
              <a:t>Level 3 bullet dolor sit Lorem ipsum dolor sit </a:t>
            </a:r>
            <a:r>
              <a:rPr lang="en-US" sz="2100" dirty="0" err="1">
                <a:latin typeface="Frutiger LT Std 55 Roman" charset="0"/>
                <a:ea typeface="Frutiger LT Std 55 Roman" charset="0"/>
                <a:cs typeface="Frutiger LT Std 55 Roman" charset="0"/>
              </a:rPr>
              <a:t>amet</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consectetuer</a:t>
            </a:r>
            <a:r>
              <a:rPr lang="en-US" sz="2100" dirty="0">
                <a:latin typeface="Frutiger LT Std 55 Roman" charset="0"/>
                <a:ea typeface="Frutiger LT Std 55 Roman" charset="0"/>
                <a:cs typeface="Frutiger LT Std 55 Roman" charset="0"/>
              </a:rPr>
              <a:t> </a:t>
            </a:r>
            <a:r>
              <a:rPr lang="en-US" sz="2100" dirty="0" err="1">
                <a:latin typeface="Frutiger LT Std 55 Roman" charset="0"/>
                <a:ea typeface="Frutiger LT Std 55 Roman" charset="0"/>
                <a:cs typeface="Frutiger LT Std 55 Roman" charset="0"/>
              </a:rPr>
              <a:t>adipiscing</a:t>
            </a:r>
            <a:r>
              <a:rPr lang="en-US" sz="2100" dirty="0">
                <a:latin typeface="Frutiger LT Std 55 Roman" charset="0"/>
                <a:ea typeface="Frutiger LT Std 55 Roman" charset="0"/>
                <a:cs typeface="Frutiger LT Std 55 Roman" charset="0"/>
              </a:rPr>
              <a:t>.</a:t>
            </a:r>
          </a:p>
          <a:p>
            <a:pPr marL="342900" indent="-342900">
              <a:lnSpc>
                <a:spcPts val="2400"/>
              </a:lnSpc>
              <a:spcAft>
                <a:spcPts val="800"/>
              </a:spcAft>
              <a:buClr>
                <a:schemeClr val="tx2"/>
              </a:buClr>
              <a:buFont typeface="Arial" charset="0"/>
              <a:buChar char="•"/>
            </a:pPr>
            <a:r>
              <a:rPr lang="en-US" sz="2100" dirty="0">
                <a:latin typeface="Frutiger LT Std 55 Roman" charset="0"/>
                <a:ea typeface="Frutiger LT Std 55 Roman" charset="0"/>
                <a:cs typeface="Frutiger LT Std 55 Roman" charset="0"/>
              </a:rPr>
              <a:t>If too much text is entered into the content area, font size and line spacing are automatically reduced to fit. However, for legibility and consistency, avoid adding too much copy to one slide.</a:t>
            </a:r>
          </a:p>
        </p:txBody>
      </p:sp>
      <p:pic>
        <p:nvPicPr>
          <p:cNvPr id="5" name="Picture 4"/>
          <p:cNvPicPr>
            <a:picLocks noChangeAspect="1"/>
          </p:cNvPicPr>
          <p:nvPr userDrawn="1"/>
        </p:nvPicPr>
        <p:blipFill>
          <a:blip r:embed="rId2"/>
          <a:stretch>
            <a:fillRect/>
          </a:stretch>
        </p:blipFill>
        <p:spPr>
          <a:xfrm>
            <a:off x="9829800" y="320675"/>
            <a:ext cx="1981200" cy="520700"/>
          </a:xfrm>
          <a:prstGeom prst="rect">
            <a:avLst/>
          </a:prstGeom>
        </p:spPr>
      </p:pic>
      <p:sp>
        <p:nvSpPr>
          <p:cNvPr id="7" name="TextBox 6">
            <a:extLst>
              <a:ext uri="{FF2B5EF4-FFF2-40B4-BE49-F238E27FC236}">
                <a16:creationId xmlns:a16="http://schemas.microsoft.com/office/drawing/2014/main" id="{37CAB198-E2BD-408F-93C5-D0AF50745AFD}"/>
              </a:ext>
            </a:extLst>
          </p:cNvPr>
          <p:cNvSpPr txBox="1"/>
          <p:nvPr userDrawn="1"/>
        </p:nvSpPr>
        <p:spPr>
          <a:xfrm>
            <a:off x="7384473" y="6496495"/>
            <a:ext cx="4426527" cy="169277"/>
          </a:xfrm>
          <a:prstGeom prst="rect">
            <a:avLst/>
          </a:prstGeom>
          <a:noFill/>
        </p:spPr>
        <p:txBody>
          <a:bodyPr wrap="square" lIns="0" tIns="0" rIns="0" rtlCol="0">
            <a:spAutoFit/>
          </a:bodyPr>
          <a:lstStyle/>
          <a:p>
            <a:pPr algn="r"/>
            <a:r>
              <a:rPr lang="en-US" sz="800" spc="50" dirty="0">
                <a:latin typeface="Frutiger LT Std 55 Roman" charset="0"/>
                <a:ea typeface="Frutiger LT Std 55 Roman" charset="0"/>
                <a:cs typeface="Frutiger LT Std 55 Roman" charset="0"/>
              </a:rPr>
              <a:t>WEBINAR SERIES: FORCE MAJEURE AND STAMP DUTIES |  </a:t>
            </a:r>
            <a:fld id="{E013FE6C-C39C-1146-9F64-418B91FE6717}" type="slidenum">
              <a:rPr lang="en-US" sz="800" smtClean="0">
                <a:latin typeface="Frutiger LT Std 55 Roman" charset="0"/>
                <a:ea typeface="Frutiger LT Std 55 Roman" charset="0"/>
                <a:cs typeface="Frutiger LT Std 55 Roman" charset="0"/>
              </a:rPr>
              <a:pPr/>
              <a:t>‹#›</a:t>
            </a:fld>
            <a:endParaRPr lang="en-US" sz="800" spc="50" dirty="0">
              <a:latin typeface="Frutiger LT Std 55 Roman" charset="0"/>
              <a:ea typeface="Frutiger LT Std 55 Roman" charset="0"/>
              <a:cs typeface="Frutiger LT Std 55 Roman" charset="0"/>
            </a:endParaRPr>
          </a:p>
        </p:txBody>
      </p:sp>
    </p:spTree>
    <p:extLst>
      <p:ext uri="{BB962C8B-B14F-4D97-AF65-F5344CB8AC3E}">
        <p14:creationId xmlns:p14="http://schemas.microsoft.com/office/powerpoint/2010/main" val="1802223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Blank slide with Header/Footer">
    <p:spTree>
      <p:nvGrpSpPr>
        <p:cNvPr id="1" name=""/>
        <p:cNvGrpSpPr/>
        <p:nvPr/>
      </p:nvGrpSpPr>
      <p:grpSpPr>
        <a:xfrm>
          <a:off x="0" y="0"/>
          <a:ext cx="0" cy="0"/>
          <a:chOff x="0" y="0"/>
          <a:chExt cx="0" cy="0"/>
        </a:xfrm>
      </p:grpSpPr>
      <p:sp>
        <p:nvSpPr>
          <p:cNvPr id="2" name="Rectangle 1"/>
          <p:cNvSpPr/>
          <p:nvPr userDrawn="1"/>
        </p:nvSpPr>
        <p:spPr>
          <a:xfrm>
            <a:off x="807470" y="1395866"/>
            <a:ext cx="4050508" cy="3739485"/>
          </a:xfrm>
          <a:prstGeom prst="rect">
            <a:avLst/>
          </a:prstGeom>
        </p:spPr>
        <p:txBody>
          <a:bodyPr wrap="square" lIns="0" tIns="0" rIns="0">
            <a:spAutoFit/>
          </a:bodyPr>
          <a:lstStyle/>
          <a:p>
            <a:pPr algn="just"/>
            <a:r>
              <a:rPr lang="en-GB" sz="1200" b="1" dirty="0">
                <a:solidFill>
                  <a:srgbClr val="CE543A"/>
                </a:solidFill>
                <a:ea typeface="Frutiger LT Std 55 Roman" charset="0"/>
                <a:cs typeface="Frutiger LT Std 55 Roman" charset="0"/>
              </a:rPr>
              <a:t>Disclaimer</a:t>
            </a:r>
          </a:p>
          <a:p>
            <a:pPr algn="just"/>
            <a:endParaRPr lang="en-GB" sz="700" b="1" dirty="0">
              <a:solidFill>
                <a:srgbClr val="CE543A"/>
              </a:solidFill>
              <a:ea typeface="Frutiger LT Std 55 Roman" charset="0"/>
              <a:cs typeface="Frutiger LT Std 55 Roman" charset="0"/>
            </a:endParaRPr>
          </a:p>
          <a:p>
            <a:pPr algn="just"/>
            <a:r>
              <a:rPr lang="en-GB" sz="900" dirty="0">
                <a:latin typeface="Frutiger LT Std 55 Roman" charset="0"/>
                <a:ea typeface="Frutiger LT Std 55 Roman" charset="0"/>
                <a:cs typeface="Frutiger LT Std 55 Roman" charset="0"/>
              </a:rPr>
              <a:t>Aluko &amp; Oyebode (the Firm) owns all copyrights and similar rights in the contents of this presentation; all rights in the contents of this presentation are reserved to the firm and all trademarks, logos and brands displayed in this presentation are either owned by the firm or licensed to it and must not be reproduced without its consent. Unauthorized copying is illegal. The contents of this presentation, either in whole or in part, may not be reproduced, stored in a data retrieval system or transmitted in any form or by any means, electronic, mechanical photocopying or otherwise without the written consent of the Firm. </a:t>
            </a:r>
          </a:p>
          <a:p>
            <a:pPr algn="just"/>
            <a:endParaRPr lang="en-GB" sz="900" dirty="0">
              <a:latin typeface="Frutiger LT Std 55 Roman" charset="0"/>
              <a:ea typeface="Frutiger LT Std 55 Roman" charset="0"/>
              <a:cs typeface="Frutiger LT Std 55 Roman" charset="0"/>
            </a:endParaRPr>
          </a:p>
          <a:p>
            <a:pPr algn="just"/>
            <a:r>
              <a:rPr lang="en-GB" sz="900" dirty="0">
                <a:latin typeface="Frutiger LT Std 55 Roman" charset="0"/>
                <a:ea typeface="Frutiger LT Std 55 Roman" charset="0"/>
                <a:cs typeface="Frutiger LT Std 55 Roman" charset="0"/>
              </a:rPr>
              <a:t>The views and opinions contained in this presentation are those of the presenter and should not be considered as independent legal advice to be relied upon for any purpose whatsoever. The Firm accepts no liability for the consequences of any reliance placed on the contents of this presentation. The views, opinions and statements contained herein should not be relied upon for any personal, legal, contractual or financial or other decisions or possible gain. The information, opinions or views expressed in this presentation may include inaccuracies or typographical errors. The firm accepts no liability for any errors in any of the views expressed herein. </a:t>
            </a:r>
          </a:p>
          <a:p>
            <a:pPr algn="just"/>
            <a:endParaRPr lang="en-GB" sz="900" dirty="0">
              <a:latin typeface="Frutiger LT Std 55 Roman" charset="0"/>
              <a:ea typeface="Frutiger LT Std 55 Roman" charset="0"/>
              <a:cs typeface="Frutiger LT Std 55 Roman" charset="0"/>
            </a:endParaRPr>
          </a:p>
          <a:p>
            <a:pPr algn="just"/>
            <a:r>
              <a:rPr lang="en-GB" sz="900" dirty="0">
                <a:latin typeface="Frutiger LT Std 55 Roman" charset="0"/>
                <a:ea typeface="Frutiger LT Std 55 Roman" charset="0"/>
                <a:cs typeface="Frutiger LT Std 55 Roman" charset="0"/>
              </a:rPr>
              <a:t>If you are not the intended recipient(s), please contact Aluko &amp; Oyebode via telephone (+234 1 4628360) or e-mail (</a:t>
            </a:r>
            <a:r>
              <a:rPr lang="en-GB" sz="900" dirty="0">
                <a:solidFill>
                  <a:srgbClr val="CE543A"/>
                </a:solidFill>
                <a:latin typeface="Frutiger LT Std 55 Roman" charset="0"/>
                <a:ea typeface="Frutiger LT Std 55 Roman" charset="0"/>
                <a:cs typeface="Frutiger LT Std 55 Roman" charset="0"/>
              </a:rPr>
              <a:t>ao@aluko-oyebode.com</a:t>
            </a:r>
            <a:r>
              <a:rPr lang="en-GB" sz="900" dirty="0">
                <a:latin typeface="Frutiger LT Std 55 Roman" charset="0"/>
                <a:ea typeface="Frutiger LT Std 55 Roman" charset="0"/>
                <a:cs typeface="Frutiger LT Std 55 Roman" charset="0"/>
              </a:rPr>
              <a:t>). For further information about Aluko &amp; Oyebode, please visit our website at </a:t>
            </a:r>
            <a:r>
              <a:rPr lang="en-GB" sz="900" dirty="0">
                <a:solidFill>
                  <a:srgbClr val="CE543A"/>
                </a:solidFill>
                <a:latin typeface="Frutiger LT Std 55 Roman" charset="0"/>
                <a:ea typeface="Frutiger LT Std 55 Roman" charset="0"/>
                <a:cs typeface="Frutiger LT Std 55 Roman" charset="0"/>
              </a:rPr>
              <a:t>www.aluko-oyebode.com.</a:t>
            </a:r>
          </a:p>
        </p:txBody>
      </p:sp>
      <p:pic>
        <p:nvPicPr>
          <p:cNvPr id="3" name="Picture 2"/>
          <p:cNvPicPr>
            <a:picLocks noChangeAspect="1"/>
          </p:cNvPicPr>
          <p:nvPr userDrawn="1"/>
        </p:nvPicPr>
        <p:blipFill rotWithShape="1">
          <a:blip r:embed="rId2"/>
          <a:srcRect t="1" r="25803" b="-2"/>
          <a:stretch/>
        </p:blipFill>
        <p:spPr>
          <a:xfrm>
            <a:off x="807470" y="5161947"/>
            <a:ext cx="1897093" cy="67641"/>
          </a:xfrm>
          <a:prstGeom prst="rect">
            <a:avLst/>
          </a:prstGeom>
        </p:spPr>
      </p:pic>
    </p:spTree>
    <p:extLst>
      <p:ext uri="{BB962C8B-B14F-4D97-AF65-F5344CB8AC3E}">
        <p14:creationId xmlns:p14="http://schemas.microsoft.com/office/powerpoint/2010/main" val="223912983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7043505"/>
      </p:ext>
    </p:extLst>
  </p:cSld>
  <p:clrMap bg1="lt1" tx1="dk1" bg2="lt2" tx2="dk2" accent1="accent1" accent2="accent2" accent3="accent3" accent4="accent4" accent5="accent5" accent6="accent6" hlink="hlink" folHlink="folHlink"/>
  <p:sldLayoutIdLst>
    <p:sldLayoutId id="2147483695" r:id="rId1"/>
    <p:sldLayoutId id="2147483658" r:id="rId2"/>
    <p:sldLayoutId id="2147483696" r:id="rId3"/>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C1EC3154-B9A0-40C7-BF3F-51C5113C6C74}"/>
              </a:ext>
            </a:extLst>
          </p:cNvPr>
          <p:cNvGrpSpPr/>
          <p:nvPr/>
        </p:nvGrpSpPr>
        <p:grpSpPr>
          <a:xfrm>
            <a:off x="547116" y="2122370"/>
            <a:ext cx="6517400" cy="4172440"/>
            <a:chOff x="652046" y="1479827"/>
            <a:chExt cx="6517400" cy="4172440"/>
          </a:xfrm>
        </p:grpSpPr>
        <p:sp>
          <p:nvSpPr>
            <p:cNvPr id="9" name="TextBox 8">
              <a:extLst>
                <a:ext uri="{FF2B5EF4-FFF2-40B4-BE49-F238E27FC236}">
                  <a16:creationId xmlns:a16="http://schemas.microsoft.com/office/drawing/2014/main" id="{9A5DC72A-9AA4-42E7-8259-095CC72F3C61}"/>
                </a:ext>
              </a:extLst>
            </p:cNvPr>
            <p:cNvSpPr txBox="1"/>
            <p:nvPr/>
          </p:nvSpPr>
          <p:spPr>
            <a:xfrm>
              <a:off x="652046" y="1479827"/>
              <a:ext cx="6016040" cy="1697139"/>
            </a:xfrm>
            <a:prstGeom prst="rect">
              <a:avLst/>
            </a:prstGeom>
            <a:noFill/>
          </p:spPr>
          <p:txBody>
            <a:bodyPr wrap="square" lIns="0" tIns="0" rIns="0" rtlCol="0" anchor="b" anchorCtr="0">
              <a:normAutofit/>
            </a:bodyPr>
            <a:lstStyle/>
            <a:p>
              <a:r>
                <a:rPr lang="en-GB" sz="3000" dirty="0">
                  <a:solidFill>
                    <a:schemeClr val="accent4"/>
                  </a:solidFill>
                  <a:latin typeface="+mj-lt"/>
                </a:rPr>
                <a:t>Force Majeure</a:t>
              </a:r>
              <a:endParaRPr lang="en-US" sz="3000" dirty="0">
                <a:solidFill>
                  <a:schemeClr val="accent4"/>
                </a:solidFill>
                <a:latin typeface="+mj-lt"/>
                <a:ea typeface="Dinamit Light" charset="0"/>
                <a:cs typeface="Dinamit Light" charset="0"/>
              </a:endParaRPr>
            </a:p>
          </p:txBody>
        </p:sp>
        <p:pic>
          <p:nvPicPr>
            <p:cNvPr id="10" name="Picture 9">
              <a:extLst>
                <a:ext uri="{FF2B5EF4-FFF2-40B4-BE49-F238E27FC236}">
                  <a16:creationId xmlns:a16="http://schemas.microsoft.com/office/drawing/2014/main" id="{56B1E3EB-B1EE-41A5-B6E3-C47B509DF64E}"/>
                </a:ext>
              </a:extLst>
            </p:cNvPr>
            <p:cNvPicPr>
              <a:picLocks noChangeAspect="1"/>
            </p:cNvPicPr>
            <p:nvPr/>
          </p:nvPicPr>
          <p:blipFill>
            <a:blip r:embed="rId2"/>
            <a:stretch>
              <a:fillRect/>
            </a:stretch>
          </p:blipFill>
          <p:spPr>
            <a:xfrm>
              <a:off x="652046" y="3536582"/>
              <a:ext cx="2556820" cy="67641"/>
            </a:xfrm>
            <a:prstGeom prst="rect">
              <a:avLst/>
            </a:prstGeom>
          </p:spPr>
        </p:pic>
        <p:sp>
          <p:nvSpPr>
            <p:cNvPr id="11" name="Rectangle 10">
              <a:extLst>
                <a:ext uri="{FF2B5EF4-FFF2-40B4-BE49-F238E27FC236}">
                  <a16:creationId xmlns:a16="http://schemas.microsoft.com/office/drawing/2014/main" id="{B7A11154-14F7-4EF8-A1AB-CB82E1F62712}"/>
                </a:ext>
              </a:extLst>
            </p:cNvPr>
            <p:cNvSpPr/>
            <p:nvPr/>
          </p:nvSpPr>
          <p:spPr>
            <a:xfrm>
              <a:off x="652046" y="3963838"/>
              <a:ext cx="4348579" cy="719611"/>
            </a:xfrm>
            <a:prstGeom prst="rect">
              <a:avLst/>
            </a:prstGeom>
          </p:spPr>
          <p:txBody>
            <a:bodyPr wrap="square" lIns="0" tIns="0" rIns="0">
              <a:normAutofit/>
            </a:bodyPr>
            <a:lstStyle/>
            <a:p>
              <a:pPr>
                <a:lnSpc>
                  <a:spcPts val="2400"/>
                </a:lnSpc>
              </a:pPr>
              <a:r>
                <a:rPr lang="en-US" b="1" dirty="0">
                  <a:solidFill>
                    <a:schemeClr val="bg1"/>
                  </a:solidFill>
                  <a:latin typeface="Frutiger LT Std 65" charset="0"/>
                  <a:ea typeface="Frutiger LT Std 65" charset="0"/>
                  <a:cs typeface="Frutiger LT Std 65" charset="0"/>
                </a:rPr>
                <a:t>Ngo-Martins Okonmah </a:t>
              </a:r>
              <a:r>
                <a:rPr lang="en-US" b="1" dirty="0" err="1">
                  <a:solidFill>
                    <a:schemeClr val="bg1"/>
                  </a:solidFill>
                  <a:latin typeface="Frutiger LT Std 65" charset="0"/>
                  <a:ea typeface="Frutiger LT Std 65" charset="0"/>
                  <a:cs typeface="Frutiger LT Std 65" charset="0"/>
                </a:rPr>
                <a:t>MCIArb</a:t>
              </a:r>
              <a:endParaRPr lang="en-US" b="1" dirty="0">
                <a:solidFill>
                  <a:schemeClr val="bg1"/>
                </a:solidFill>
                <a:latin typeface="Frutiger LT Std 65" charset="0"/>
                <a:ea typeface="Frutiger LT Std 65" charset="0"/>
                <a:cs typeface="Frutiger LT Std 65" charset="0"/>
              </a:endParaRPr>
            </a:p>
            <a:p>
              <a:pPr>
                <a:lnSpc>
                  <a:spcPts val="2400"/>
                </a:lnSpc>
              </a:pPr>
              <a:r>
                <a:rPr lang="en-US" b="1" dirty="0">
                  <a:solidFill>
                    <a:schemeClr val="bg1"/>
                  </a:solidFill>
                  <a:latin typeface="Frutiger LT Std 65" charset="0"/>
                  <a:ea typeface="Frutiger LT Std 65" charset="0"/>
                  <a:cs typeface="Frutiger LT Std 65" charset="0"/>
                </a:rPr>
                <a:t>Senior Associate, Aluko &amp; Oyebode</a:t>
              </a:r>
            </a:p>
          </p:txBody>
        </p:sp>
        <p:sp>
          <p:nvSpPr>
            <p:cNvPr id="12" name="Rectangle 11">
              <a:extLst>
                <a:ext uri="{FF2B5EF4-FFF2-40B4-BE49-F238E27FC236}">
                  <a16:creationId xmlns:a16="http://schemas.microsoft.com/office/drawing/2014/main" id="{C17447F6-9540-445D-B2E5-661482C1285D}"/>
                </a:ext>
              </a:extLst>
            </p:cNvPr>
            <p:cNvSpPr/>
            <p:nvPr/>
          </p:nvSpPr>
          <p:spPr>
            <a:xfrm>
              <a:off x="4611240" y="5340194"/>
              <a:ext cx="2558206" cy="312073"/>
            </a:xfrm>
            <a:prstGeom prst="rect">
              <a:avLst/>
            </a:prstGeom>
          </p:spPr>
          <p:txBody>
            <a:bodyPr wrap="square" lIns="0" tIns="0" rIns="0" anchor="b" anchorCtr="0">
              <a:spAutoFit/>
            </a:bodyPr>
            <a:lstStyle/>
            <a:p>
              <a:pPr>
                <a:lnSpc>
                  <a:spcPts val="2400"/>
                </a:lnSpc>
              </a:pPr>
              <a:r>
                <a:rPr lang="en-US" sz="1200" b="1" dirty="0" err="1">
                  <a:solidFill>
                    <a:schemeClr val="tx1"/>
                  </a:solidFill>
                  <a:latin typeface="Frutiger LT Std 65" charset="0"/>
                  <a:ea typeface="Frutiger LT Std 65" charset="0"/>
                  <a:cs typeface="Frutiger LT Std 65" charset="0"/>
                </a:rPr>
                <a:t>www.aluko-oyebode.com</a:t>
              </a:r>
              <a:endParaRPr lang="en-US" sz="1200" b="1" dirty="0">
                <a:solidFill>
                  <a:schemeClr val="tx1"/>
                </a:solidFill>
                <a:latin typeface="Frutiger LT Std 65" charset="0"/>
                <a:ea typeface="Frutiger LT Std 65" charset="0"/>
                <a:cs typeface="Frutiger LT Std 65" charset="0"/>
              </a:endParaRPr>
            </a:p>
          </p:txBody>
        </p:sp>
      </p:grpSp>
    </p:spTree>
    <p:extLst>
      <p:ext uri="{BB962C8B-B14F-4D97-AF65-F5344CB8AC3E}">
        <p14:creationId xmlns:p14="http://schemas.microsoft.com/office/powerpoint/2010/main" val="39767986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
            <a:extLst>
              <a:ext uri="{FF2B5EF4-FFF2-40B4-BE49-F238E27FC236}">
                <a16:creationId xmlns:a16="http://schemas.microsoft.com/office/drawing/2014/main" id="{A24BA96E-8446-4433-A73C-8A4EFD404E02}"/>
              </a:ext>
            </a:extLst>
          </p:cNvPr>
          <p:cNvSpPr>
            <a:spLocks noGrp="1"/>
          </p:cNvSpPr>
          <p:nvPr>
            <p:ph type="body" sz="quarter" idx="10"/>
          </p:nvPr>
        </p:nvSpPr>
        <p:spPr>
          <a:xfrm>
            <a:off x="390525" y="328882"/>
            <a:ext cx="9831161" cy="907141"/>
          </a:xfrm>
        </p:spPr>
        <p:txBody>
          <a:bodyPr>
            <a:normAutofit/>
          </a:bodyPr>
          <a:lstStyle/>
          <a:p>
            <a:r>
              <a:rPr lang="en-US" sz="4000" dirty="0"/>
              <a:t>Force Majeure</a:t>
            </a:r>
          </a:p>
        </p:txBody>
      </p:sp>
      <p:sp>
        <p:nvSpPr>
          <p:cNvPr id="16" name="Rounded Rectangle 4">
            <a:extLst>
              <a:ext uri="{FF2B5EF4-FFF2-40B4-BE49-F238E27FC236}">
                <a16:creationId xmlns:a16="http://schemas.microsoft.com/office/drawing/2014/main" id="{FB0B2E91-1ECF-4612-AC9C-20405FE0EB39}"/>
              </a:ext>
            </a:extLst>
          </p:cNvPr>
          <p:cNvSpPr/>
          <p:nvPr/>
        </p:nvSpPr>
        <p:spPr>
          <a:xfrm>
            <a:off x="963826" y="1553164"/>
            <a:ext cx="4744179" cy="1055406"/>
          </a:xfrm>
          <a:prstGeom prst="roundRect">
            <a:avLst/>
          </a:prstGeom>
          <a:solidFill>
            <a:srgbClr val="D3D5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Is it an event identified or described in the FM clause?</a:t>
            </a:r>
          </a:p>
        </p:txBody>
      </p:sp>
      <p:sp>
        <p:nvSpPr>
          <p:cNvPr id="17" name="Rounded Rectangle 5">
            <a:extLst>
              <a:ext uri="{FF2B5EF4-FFF2-40B4-BE49-F238E27FC236}">
                <a16:creationId xmlns:a16="http://schemas.microsoft.com/office/drawing/2014/main" id="{FCA53C27-124E-43B2-9929-2BDB3265B00F}"/>
              </a:ext>
            </a:extLst>
          </p:cNvPr>
          <p:cNvSpPr/>
          <p:nvPr/>
        </p:nvSpPr>
        <p:spPr>
          <a:xfrm>
            <a:off x="963826" y="2876883"/>
            <a:ext cx="4744179" cy="1055406"/>
          </a:xfrm>
          <a:prstGeom prst="roundRect">
            <a:avLst/>
          </a:prstGeom>
          <a:solidFill>
            <a:srgbClr val="D3D5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Has it had the impact required by the contract? (delay, prevention)</a:t>
            </a:r>
          </a:p>
        </p:txBody>
      </p:sp>
      <p:sp>
        <p:nvSpPr>
          <p:cNvPr id="18" name="Rounded Rectangle 6">
            <a:extLst>
              <a:ext uri="{FF2B5EF4-FFF2-40B4-BE49-F238E27FC236}">
                <a16:creationId xmlns:a16="http://schemas.microsoft.com/office/drawing/2014/main" id="{64FA2317-47FD-4EB0-A91A-241A6C6A9349}"/>
              </a:ext>
            </a:extLst>
          </p:cNvPr>
          <p:cNvSpPr/>
          <p:nvPr/>
        </p:nvSpPr>
        <p:spPr>
          <a:xfrm>
            <a:off x="963826" y="4249430"/>
            <a:ext cx="4744179" cy="1055406"/>
          </a:xfrm>
          <a:prstGeom prst="roundRect">
            <a:avLst/>
          </a:prstGeom>
          <a:solidFill>
            <a:srgbClr val="D3D5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If both above are ‘yes’, what relief does it give you?</a:t>
            </a:r>
          </a:p>
        </p:txBody>
      </p:sp>
      <p:sp>
        <p:nvSpPr>
          <p:cNvPr id="19" name="Oval 18">
            <a:extLst>
              <a:ext uri="{FF2B5EF4-FFF2-40B4-BE49-F238E27FC236}">
                <a16:creationId xmlns:a16="http://schemas.microsoft.com/office/drawing/2014/main" id="{0A1F725E-0725-4797-8D67-52E1DE0C6614}"/>
              </a:ext>
            </a:extLst>
          </p:cNvPr>
          <p:cNvSpPr/>
          <p:nvPr/>
        </p:nvSpPr>
        <p:spPr>
          <a:xfrm>
            <a:off x="390525" y="1887402"/>
            <a:ext cx="437882" cy="437882"/>
          </a:xfrm>
          <a:prstGeom prst="ellipse">
            <a:avLst/>
          </a:prstGeom>
          <a:solidFill>
            <a:srgbClr val="CE54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1</a:t>
            </a:r>
            <a:endParaRPr lang="en-GB" dirty="0">
              <a:solidFill>
                <a:schemeClr val="bg1"/>
              </a:solidFill>
            </a:endParaRPr>
          </a:p>
        </p:txBody>
      </p:sp>
      <p:sp>
        <p:nvSpPr>
          <p:cNvPr id="20" name="Oval 19">
            <a:extLst>
              <a:ext uri="{FF2B5EF4-FFF2-40B4-BE49-F238E27FC236}">
                <a16:creationId xmlns:a16="http://schemas.microsoft.com/office/drawing/2014/main" id="{6F401CF6-69EE-4709-9B33-62B0B247410E}"/>
              </a:ext>
            </a:extLst>
          </p:cNvPr>
          <p:cNvSpPr/>
          <p:nvPr/>
        </p:nvSpPr>
        <p:spPr>
          <a:xfrm>
            <a:off x="390525" y="3185645"/>
            <a:ext cx="437882" cy="437882"/>
          </a:xfrm>
          <a:prstGeom prst="ellipse">
            <a:avLst/>
          </a:prstGeom>
          <a:solidFill>
            <a:srgbClr val="CE54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2</a:t>
            </a:r>
            <a:endParaRPr lang="en-GB" dirty="0">
              <a:solidFill>
                <a:schemeClr val="bg1"/>
              </a:solidFill>
            </a:endParaRPr>
          </a:p>
        </p:txBody>
      </p:sp>
      <p:sp>
        <p:nvSpPr>
          <p:cNvPr id="21" name="Oval 20">
            <a:extLst>
              <a:ext uri="{FF2B5EF4-FFF2-40B4-BE49-F238E27FC236}">
                <a16:creationId xmlns:a16="http://schemas.microsoft.com/office/drawing/2014/main" id="{15D4B56E-B8AE-4B6E-A18D-2A7185084766}"/>
              </a:ext>
            </a:extLst>
          </p:cNvPr>
          <p:cNvSpPr/>
          <p:nvPr/>
        </p:nvSpPr>
        <p:spPr>
          <a:xfrm>
            <a:off x="390525" y="4558192"/>
            <a:ext cx="437882" cy="437882"/>
          </a:xfrm>
          <a:prstGeom prst="ellipse">
            <a:avLst/>
          </a:prstGeom>
          <a:solidFill>
            <a:srgbClr val="CE54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3</a:t>
            </a:r>
            <a:endParaRPr lang="en-GB" dirty="0">
              <a:solidFill>
                <a:schemeClr val="bg1"/>
              </a:solidFill>
            </a:endParaRPr>
          </a:p>
        </p:txBody>
      </p:sp>
      <p:sp>
        <p:nvSpPr>
          <p:cNvPr id="22" name="Rounded Rectangle 4">
            <a:extLst>
              <a:ext uri="{FF2B5EF4-FFF2-40B4-BE49-F238E27FC236}">
                <a16:creationId xmlns:a16="http://schemas.microsoft.com/office/drawing/2014/main" id="{BD54BD43-0349-46C9-99E6-A85BEB30B271}"/>
              </a:ext>
            </a:extLst>
          </p:cNvPr>
          <p:cNvSpPr/>
          <p:nvPr/>
        </p:nvSpPr>
        <p:spPr>
          <a:xfrm>
            <a:off x="6580976" y="1553164"/>
            <a:ext cx="4897851" cy="1055406"/>
          </a:xfrm>
          <a:prstGeom prst="roundRect">
            <a:avLst/>
          </a:prstGeom>
          <a:solidFill>
            <a:srgbClr val="D3D5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What do you need to do to take benefit of the relief? (timely notices, duty to mitigate)</a:t>
            </a:r>
            <a:endParaRPr lang="en-GB" dirty="0">
              <a:solidFill>
                <a:schemeClr val="tx1"/>
              </a:solidFill>
            </a:endParaRPr>
          </a:p>
        </p:txBody>
      </p:sp>
      <p:sp>
        <p:nvSpPr>
          <p:cNvPr id="23" name="Rounded Rectangle 5">
            <a:extLst>
              <a:ext uri="{FF2B5EF4-FFF2-40B4-BE49-F238E27FC236}">
                <a16:creationId xmlns:a16="http://schemas.microsoft.com/office/drawing/2014/main" id="{8BAC7DAA-16CC-4302-9A9C-FEDCB61E0C52}"/>
              </a:ext>
            </a:extLst>
          </p:cNvPr>
          <p:cNvSpPr/>
          <p:nvPr/>
        </p:nvSpPr>
        <p:spPr>
          <a:xfrm>
            <a:off x="6580976" y="2901297"/>
            <a:ext cx="4897851" cy="1055406"/>
          </a:xfrm>
          <a:prstGeom prst="roundRect">
            <a:avLst/>
          </a:prstGeom>
          <a:solidFill>
            <a:srgbClr val="D3D5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What other commercial solutions are possible?</a:t>
            </a:r>
            <a:endParaRPr lang="en-GB" dirty="0">
              <a:solidFill>
                <a:schemeClr val="tx1"/>
              </a:solidFill>
            </a:endParaRPr>
          </a:p>
        </p:txBody>
      </p:sp>
      <p:sp>
        <p:nvSpPr>
          <p:cNvPr id="24" name="Oval 23">
            <a:extLst>
              <a:ext uri="{FF2B5EF4-FFF2-40B4-BE49-F238E27FC236}">
                <a16:creationId xmlns:a16="http://schemas.microsoft.com/office/drawing/2014/main" id="{4362AFC8-42ED-458C-8DB7-331932FCD653}"/>
              </a:ext>
            </a:extLst>
          </p:cNvPr>
          <p:cNvSpPr/>
          <p:nvPr/>
        </p:nvSpPr>
        <p:spPr>
          <a:xfrm>
            <a:off x="6078701" y="1887402"/>
            <a:ext cx="437882" cy="437882"/>
          </a:xfrm>
          <a:prstGeom prst="ellipse">
            <a:avLst/>
          </a:prstGeom>
          <a:solidFill>
            <a:srgbClr val="CE54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4</a:t>
            </a:r>
            <a:endParaRPr lang="en-GB" dirty="0">
              <a:solidFill>
                <a:schemeClr val="bg1"/>
              </a:solidFill>
            </a:endParaRPr>
          </a:p>
        </p:txBody>
      </p:sp>
      <p:sp>
        <p:nvSpPr>
          <p:cNvPr id="25" name="Oval 24">
            <a:extLst>
              <a:ext uri="{FF2B5EF4-FFF2-40B4-BE49-F238E27FC236}">
                <a16:creationId xmlns:a16="http://schemas.microsoft.com/office/drawing/2014/main" id="{66B9352E-927E-4B10-9694-43D11A702A8F}"/>
              </a:ext>
            </a:extLst>
          </p:cNvPr>
          <p:cNvSpPr/>
          <p:nvPr/>
        </p:nvSpPr>
        <p:spPr>
          <a:xfrm>
            <a:off x="6078701" y="3210059"/>
            <a:ext cx="437882" cy="437882"/>
          </a:xfrm>
          <a:prstGeom prst="ellipse">
            <a:avLst/>
          </a:prstGeom>
          <a:solidFill>
            <a:srgbClr val="CE54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5</a:t>
            </a:r>
            <a:endParaRPr lang="en-GB" dirty="0">
              <a:solidFill>
                <a:schemeClr val="bg1"/>
              </a:solidFill>
            </a:endParaRPr>
          </a:p>
        </p:txBody>
      </p:sp>
    </p:spTree>
    <p:extLst>
      <p:ext uri="{BB962C8B-B14F-4D97-AF65-F5344CB8AC3E}">
        <p14:creationId xmlns:p14="http://schemas.microsoft.com/office/powerpoint/2010/main" val="825796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
            <a:extLst>
              <a:ext uri="{FF2B5EF4-FFF2-40B4-BE49-F238E27FC236}">
                <a16:creationId xmlns:a16="http://schemas.microsoft.com/office/drawing/2014/main" id="{A24BA96E-8446-4433-A73C-8A4EFD404E02}"/>
              </a:ext>
            </a:extLst>
          </p:cNvPr>
          <p:cNvSpPr>
            <a:spLocks noGrp="1"/>
          </p:cNvSpPr>
          <p:nvPr>
            <p:ph type="body" sz="quarter" idx="10"/>
          </p:nvPr>
        </p:nvSpPr>
        <p:spPr>
          <a:xfrm>
            <a:off x="390525" y="328882"/>
            <a:ext cx="9831161" cy="907141"/>
          </a:xfrm>
        </p:spPr>
        <p:txBody>
          <a:bodyPr>
            <a:normAutofit/>
          </a:bodyPr>
          <a:lstStyle/>
          <a:p>
            <a:r>
              <a:rPr lang="en-US" sz="4000" dirty="0"/>
              <a:t>Key Contacts</a:t>
            </a:r>
          </a:p>
        </p:txBody>
      </p:sp>
      <p:graphicFrame>
        <p:nvGraphicFramePr>
          <p:cNvPr id="13" name="Table 12">
            <a:extLst>
              <a:ext uri="{FF2B5EF4-FFF2-40B4-BE49-F238E27FC236}">
                <a16:creationId xmlns:a16="http://schemas.microsoft.com/office/drawing/2014/main" id="{2E1497C8-50A6-4297-B362-C75B4B6BC621}"/>
              </a:ext>
            </a:extLst>
          </p:cNvPr>
          <p:cNvGraphicFramePr>
            <a:graphicFrameLocks noGrp="1" noChangeAspect="1"/>
          </p:cNvGraphicFramePr>
          <p:nvPr>
            <p:extLst>
              <p:ext uri="{D42A27DB-BD31-4B8C-83A1-F6EECF244321}">
                <p14:modId xmlns:p14="http://schemas.microsoft.com/office/powerpoint/2010/main" val="896432006"/>
              </p:ext>
            </p:extLst>
          </p:nvPr>
        </p:nvGraphicFramePr>
        <p:xfrm>
          <a:off x="385255" y="1316927"/>
          <a:ext cx="7783825" cy="5017751"/>
        </p:xfrm>
        <a:graphic>
          <a:graphicData uri="http://schemas.openxmlformats.org/drawingml/2006/table">
            <a:tbl>
              <a:tblPr firstRow="1" bandRow="1">
                <a:tableStyleId>{5C22544A-7EE6-4342-B048-85BDC9FD1C3A}</a:tableStyleId>
              </a:tblPr>
              <a:tblGrid>
                <a:gridCol w="1451144">
                  <a:extLst>
                    <a:ext uri="{9D8B030D-6E8A-4147-A177-3AD203B41FA5}">
                      <a16:colId xmlns:a16="http://schemas.microsoft.com/office/drawing/2014/main" val="20000"/>
                    </a:ext>
                  </a:extLst>
                </a:gridCol>
                <a:gridCol w="2191327">
                  <a:extLst>
                    <a:ext uri="{9D8B030D-6E8A-4147-A177-3AD203B41FA5}">
                      <a16:colId xmlns:a16="http://schemas.microsoft.com/office/drawing/2014/main" val="20001"/>
                    </a:ext>
                  </a:extLst>
                </a:gridCol>
                <a:gridCol w="249628">
                  <a:extLst>
                    <a:ext uri="{9D8B030D-6E8A-4147-A177-3AD203B41FA5}">
                      <a16:colId xmlns:a16="http://schemas.microsoft.com/office/drawing/2014/main" val="20002"/>
                    </a:ext>
                  </a:extLst>
                </a:gridCol>
                <a:gridCol w="1454938">
                  <a:extLst>
                    <a:ext uri="{9D8B030D-6E8A-4147-A177-3AD203B41FA5}">
                      <a16:colId xmlns:a16="http://schemas.microsoft.com/office/drawing/2014/main" val="20003"/>
                    </a:ext>
                  </a:extLst>
                </a:gridCol>
                <a:gridCol w="2187160">
                  <a:extLst>
                    <a:ext uri="{9D8B030D-6E8A-4147-A177-3AD203B41FA5}">
                      <a16:colId xmlns:a16="http://schemas.microsoft.com/office/drawing/2014/main" val="20004"/>
                    </a:ext>
                  </a:extLst>
                </a:gridCol>
                <a:gridCol w="249628">
                  <a:extLst>
                    <a:ext uri="{9D8B030D-6E8A-4147-A177-3AD203B41FA5}">
                      <a16:colId xmlns:a16="http://schemas.microsoft.com/office/drawing/2014/main" val="20005"/>
                    </a:ext>
                  </a:extLst>
                </a:gridCol>
              </a:tblGrid>
              <a:tr h="14072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mn-lt"/>
                        <a:ea typeface="Frutiger LT Std 55 Roman" charset="0"/>
                        <a:cs typeface="Frutiger LT Std 55 Roman" charset="0"/>
                      </a:endParaRPr>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blipFill dpi="0" rotWithShape="1">
                      <a:blip r:embed="rId2">
                        <a:extLst>
                          <a:ext uri="{28A0092B-C50C-407E-A947-70E740481C1C}">
                            <a14:useLocalDpi xmlns:a14="http://schemas.microsoft.com/office/drawing/2010/main" val="0"/>
                          </a:ext>
                        </a:extLst>
                      </a:blip>
                      <a:srcRect/>
                      <a:stretch>
                        <a:fillRect/>
                      </a:stretch>
                    </a:blipFill>
                  </a:tcPr>
                </a:tc>
                <a:tc>
                  <a:txBody>
                    <a:bodyPr/>
                    <a:lstStyle/>
                    <a:p>
                      <a:pPr marL="115888"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FFFFFF"/>
                          </a:solidFill>
                          <a:effectLst/>
                          <a:uLnTx/>
                          <a:uFillTx/>
                          <a:latin typeface="+mn-lt"/>
                          <a:ea typeface="Frutiger LT Std 65" charset="0"/>
                          <a:cs typeface="Frutiger LT Std 65" charset="0"/>
                        </a:rPr>
                        <a:t>Babatunde </a:t>
                      </a:r>
                      <a:r>
                        <a:rPr kumimoji="0" lang="en-US" sz="1000" b="1" i="0" u="none" strike="noStrike" kern="1200" cap="none" spc="0" normalizeH="0" baseline="0" noProof="0" dirty="0" err="1">
                          <a:ln>
                            <a:noFill/>
                          </a:ln>
                          <a:solidFill>
                            <a:srgbClr val="FFFFFF"/>
                          </a:solidFill>
                          <a:effectLst/>
                          <a:uLnTx/>
                          <a:uFillTx/>
                          <a:latin typeface="+mn-lt"/>
                          <a:ea typeface="Frutiger LT Std 65" charset="0"/>
                          <a:cs typeface="Frutiger LT Std 65" charset="0"/>
                        </a:rPr>
                        <a:t>Fagbohunlu</a:t>
                      </a:r>
                      <a:r>
                        <a:rPr kumimoji="0" lang="en-US" sz="1000" b="1" i="0" u="none" strike="noStrike" kern="1200" cap="none" spc="0" normalizeH="0" baseline="0" noProof="0" dirty="0">
                          <a:ln>
                            <a:noFill/>
                          </a:ln>
                          <a:solidFill>
                            <a:srgbClr val="FFFFFF"/>
                          </a:solidFill>
                          <a:effectLst/>
                          <a:uLnTx/>
                          <a:uFillTx/>
                          <a:latin typeface="+mn-lt"/>
                          <a:ea typeface="Frutiger LT Std 65" charset="0"/>
                          <a:cs typeface="Frutiger LT Std 65" charset="0"/>
                        </a:rPr>
                        <a:t> </a:t>
                      </a:r>
                      <a:r>
                        <a:rPr kumimoji="0" lang="en-US" sz="1000" b="1" i="0" u="none" strike="noStrike" kern="1200" cap="none" spc="0" normalizeH="0" baseline="0" noProof="0" dirty="0">
                          <a:ln>
                            <a:noFill/>
                          </a:ln>
                          <a:solidFill>
                            <a:srgbClr val="FFFFFF"/>
                          </a:solidFill>
                          <a:effectLst/>
                          <a:uLnTx/>
                          <a:uFillTx/>
                          <a:latin typeface="+mn-lt"/>
                          <a:ea typeface="Frutiger LT Std 55 Roman" charset="0"/>
                          <a:cs typeface="Frutiger LT Std 55 Roman" charset="0"/>
                        </a:rPr>
                        <a:t>SAN</a:t>
                      </a:r>
                      <a:r>
                        <a:rPr kumimoji="0" lang="en-US" sz="1000" b="0" i="0" u="none" strike="noStrike" kern="1200" cap="none" spc="0" normalizeH="0" baseline="0" noProof="0" dirty="0">
                          <a:ln>
                            <a:noFill/>
                          </a:ln>
                          <a:solidFill>
                            <a:srgbClr val="FFFFFF"/>
                          </a:solidFill>
                          <a:effectLst/>
                          <a:uLnTx/>
                          <a:uFillTx/>
                          <a:latin typeface="+mn-lt"/>
                          <a:ea typeface="Frutiger LT Std 55 Roman" charset="0"/>
                          <a:cs typeface="Frutiger LT Std 55 Roman" charset="0"/>
                        </a:rPr>
                        <a:t> </a:t>
                      </a:r>
                    </a:p>
                    <a:p>
                      <a:pPr marL="115888"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mn-lt"/>
                          <a:ea typeface="Frutiger LT Std 55 Roman" charset="0"/>
                          <a:cs typeface="Frutiger LT Std 55 Roman" charset="0"/>
                        </a:rPr>
                        <a:t>Senior Partner</a:t>
                      </a:r>
                    </a:p>
                    <a:p>
                      <a:pPr marL="115888"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mn-lt"/>
                        <a:ea typeface="Frutiger LT Std 55 Roman" charset="0"/>
                        <a:cs typeface="Frutiger LT Std 55 Roman" charset="0"/>
                      </a:endParaRPr>
                    </a:p>
                    <a:p>
                      <a:pPr marL="115888"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mn-lt"/>
                          <a:ea typeface="Frutiger LT Std 55 Roman" charset="0"/>
                          <a:cs typeface="Frutiger LT Std 55 Roman" charset="0"/>
                        </a:rPr>
                        <a:t>T: +</a:t>
                      </a:r>
                      <a:r>
                        <a:rPr kumimoji="0" lang="fr-FR" sz="1000" b="0" i="0" u="none" strike="noStrike" kern="1200" cap="none" spc="0" normalizeH="0" baseline="0" noProof="0" dirty="0">
                          <a:ln>
                            <a:noFill/>
                          </a:ln>
                          <a:solidFill>
                            <a:srgbClr val="FFFFFF"/>
                          </a:solidFill>
                          <a:effectLst/>
                          <a:uLnTx/>
                          <a:uFillTx/>
                          <a:latin typeface="+mn-lt"/>
                          <a:ea typeface="Frutiger LT Std 55 Roman" charset="0"/>
                          <a:cs typeface="Frutiger LT Std 55 Roman" charset="0"/>
                        </a:rPr>
                        <a:t>234 803 402 0537</a:t>
                      </a:r>
                    </a:p>
                    <a:p>
                      <a:pPr marL="115888"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FFFFFF"/>
                          </a:solidFill>
                          <a:effectLst/>
                          <a:uLnTx/>
                          <a:uFillTx/>
                          <a:latin typeface="+mn-lt"/>
                          <a:ea typeface="Frutiger LT Std 55 Roman" charset="0"/>
                          <a:cs typeface="Frutiger LT Std 55 Roman" charset="0"/>
                        </a:rPr>
                        <a:t>Email: </a:t>
                      </a:r>
                      <a:r>
                        <a:rPr kumimoji="0" lang="fr-FR" sz="1000" b="0" i="0" u="none" strike="noStrike" kern="1200" cap="none" spc="0" normalizeH="0" baseline="0" noProof="0" dirty="0" err="1">
                          <a:ln>
                            <a:noFill/>
                          </a:ln>
                          <a:solidFill>
                            <a:srgbClr val="FFFFFF"/>
                          </a:solidFill>
                          <a:effectLst/>
                          <a:uLnTx/>
                          <a:uFillTx/>
                          <a:latin typeface="+mn-lt"/>
                          <a:ea typeface="Frutiger LT Std 55 Roman" charset="0"/>
                          <a:cs typeface="Frutiger LT Std 55 Roman" charset="0"/>
                        </a:rPr>
                        <a:t>Tunde.Fagbohunlu</a:t>
                      </a:r>
                      <a:r>
                        <a:rPr kumimoji="0" lang="fr-FR" sz="1000" b="0" i="0" u="none" strike="noStrike" kern="1200" cap="none" spc="0" normalizeH="0" baseline="0" noProof="0" dirty="0">
                          <a:ln>
                            <a:noFill/>
                          </a:ln>
                          <a:solidFill>
                            <a:srgbClr val="FFFFFF"/>
                          </a:solidFill>
                          <a:effectLst/>
                          <a:uLnTx/>
                          <a:uFillTx/>
                          <a:latin typeface="+mn-lt"/>
                          <a:ea typeface="Frutiger LT Std 55 Roman" charset="0"/>
                          <a:cs typeface="Frutiger LT Std 55 Roman" charset="0"/>
                        </a:rPr>
                        <a:t/>
                      </a:r>
                      <a:br>
                        <a:rPr kumimoji="0" lang="fr-FR" sz="1000" b="0" i="0" u="none" strike="noStrike" kern="1200" cap="none" spc="0" normalizeH="0" baseline="0" noProof="0" dirty="0">
                          <a:ln>
                            <a:noFill/>
                          </a:ln>
                          <a:solidFill>
                            <a:srgbClr val="FFFFFF"/>
                          </a:solidFill>
                          <a:effectLst/>
                          <a:uLnTx/>
                          <a:uFillTx/>
                          <a:latin typeface="+mn-lt"/>
                          <a:ea typeface="Frutiger LT Std 55 Roman" charset="0"/>
                          <a:cs typeface="Frutiger LT Std 55 Roman" charset="0"/>
                        </a:rPr>
                      </a:br>
                      <a:r>
                        <a:rPr kumimoji="0" lang="fr-FR" sz="1000" b="0" i="0" u="none" strike="noStrike" kern="1200" cap="none" spc="0" normalizeH="0" baseline="0" noProof="0" dirty="0">
                          <a:ln>
                            <a:noFill/>
                          </a:ln>
                          <a:solidFill>
                            <a:srgbClr val="FFFFFF"/>
                          </a:solidFill>
                          <a:effectLst/>
                          <a:uLnTx/>
                          <a:uFillTx/>
                          <a:latin typeface="+mn-lt"/>
                          <a:ea typeface="Frutiger LT Std 55 Roman" charset="0"/>
                          <a:cs typeface="Frutiger LT Std 55 Roman" charset="0"/>
                        </a:rPr>
                        <a:t>@aluko-oyebode.com</a:t>
                      </a:r>
                      <a:endParaRPr kumimoji="0" lang="en-US" sz="1000" b="0" i="0" u="none" strike="noStrike" kern="1200" cap="none" spc="0" normalizeH="0" baseline="0" noProof="0" dirty="0">
                        <a:ln>
                          <a:noFill/>
                        </a:ln>
                        <a:solidFill>
                          <a:srgbClr val="FFFFFF"/>
                        </a:solidFill>
                        <a:effectLst/>
                        <a:uLnTx/>
                        <a:uFillTx/>
                        <a:latin typeface="+mn-lt"/>
                        <a:ea typeface="Frutiger LT Std 55 Roman" charset="0"/>
                        <a:cs typeface="Frutiger LT Std 55 Roman" charset="0"/>
                      </a:endParaRPr>
                    </a:p>
                  </a:txBody>
                  <a:tcPr marL="137160" marR="182880" marT="18288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2"/>
                    </a:solidFill>
                  </a:tcPr>
                </a:tc>
                <a:tc rowSpan="2">
                  <a:txBody>
                    <a:bodyPr/>
                    <a:lstStyle/>
                    <a:p>
                      <a:pPr algn="just">
                        <a:lnSpc>
                          <a:spcPts val="1700"/>
                        </a:lnSpc>
                      </a:pPr>
                      <a:endParaRPr lang="en-US" sz="1400" dirty="0">
                        <a:latin typeface="+mn-lt"/>
                      </a:endParaRPr>
                    </a:p>
                  </a:txBody>
                  <a:tcPr marL="0" marR="0" marT="228600">
                    <a:lnL w="12700" cmpd="sng">
                      <a:noFill/>
                    </a:lnL>
                    <a:lnR w="12700" cmpd="sng">
                      <a:noFill/>
                    </a:lnR>
                    <a:lnB w="38100" cmpd="sng">
                      <a:noFill/>
                    </a:lnB>
                    <a:solidFill>
                      <a:schemeClr val="bg1"/>
                    </a:solidFill>
                  </a:tcPr>
                </a:tc>
                <a:tc>
                  <a:txBody>
                    <a:bodyPr/>
                    <a:lstStyle/>
                    <a:p>
                      <a:pPr marL="0" marR="0" lvl="0" indent="0" algn="l" defTabSz="914400" rtl="0" eaLnBrk="1" fontAlgn="auto" latinLnBrk="0" hangingPunct="1">
                        <a:lnSpc>
                          <a:spcPts val="1500"/>
                        </a:lnSpc>
                        <a:spcBef>
                          <a:spcPts val="0"/>
                        </a:spcBef>
                        <a:spcAft>
                          <a:spcPts val="600"/>
                        </a:spcAft>
                        <a:buClrTx/>
                        <a:buSzTx/>
                        <a:buFontTx/>
                        <a:buNone/>
                        <a:tabLst/>
                        <a:defRPr/>
                      </a:pPr>
                      <a:endParaRPr kumimoji="0" lang="en-US" sz="1400" b="0" i="0" u="none" strike="noStrike" kern="1200" cap="none" spc="0" normalizeH="0" baseline="0" noProof="0" dirty="0">
                        <a:ln>
                          <a:noFill/>
                        </a:ln>
                        <a:solidFill>
                          <a:srgbClr val="FFFFFF"/>
                        </a:solidFill>
                        <a:effectLst/>
                        <a:uLnTx/>
                        <a:uFillTx/>
                        <a:latin typeface="+mn-lt"/>
                        <a:ea typeface="Frutiger LT Std 55 Roman" charset="0"/>
                        <a:cs typeface="Frutiger LT Std 55 Roman" charset="0"/>
                      </a:endParaRPr>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blipFill dpi="0" rotWithShape="1">
                      <a:blip r:embed="rId2">
                        <a:extLst>
                          <a:ext uri="{28A0092B-C50C-407E-A947-70E740481C1C}">
                            <a14:useLocalDpi xmlns:a14="http://schemas.microsoft.com/office/drawing/2010/main" val="0"/>
                          </a:ext>
                        </a:extLst>
                      </a:blip>
                      <a:srcRect/>
                      <a:stretch>
                        <a:fillRect/>
                      </a:stretch>
                    </a:blipFill>
                  </a:tcPr>
                </a:tc>
                <a:tc>
                  <a:txBody>
                    <a:bodyPr/>
                    <a:lstStyle/>
                    <a:p>
                      <a:pPr marL="11430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mn-lt"/>
                          <a:ea typeface="Frutiger LT Std 65" charset="0"/>
                          <a:cs typeface="Frutiger LT Std 65" charset="0"/>
                        </a:rPr>
                        <a:t>Ngo-Martins Okonmah </a:t>
                      </a:r>
                      <a:endParaRPr kumimoji="0" lang="en-US" sz="1000" b="0" i="0" u="none" strike="noStrike" kern="1200" cap="none" spc="0" normalizeH="0" baseline="0" noProof="0" dirty="0">
                        <a:ln>
                          <a:noFill/>
                        </a:ln>
                        <a:solidFill>
                          <a:srgbClr val="FFFFFF"/>
                        </a:solidFill>
                        <a:effectLst/>
                        <a:uLnTx/>
                        <a:uFillTx/>
                        <a:latin typeface="+mn-lt"/>
                        <a:ea typeface="Frutiger LT Std 55 Roman" charset="0"/>
                        <a:cs typeface="Frutiger LT Std 55 Roman" charset="0"/>
                      </a:endParaRPr>
                    </a:p>
                    <a:p>
                      <a:pPr marL="11430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mn-lt"/>
                          <a:ea typeface="Frutiger LT Std 55 Roman" charset="0"/>
                          <a:cs typeface="Frutiger LT Std 55 Roman" charset="0"/>
                        </a:rPr>
                        <a:t>Senior Associate</a:t>
                      </a:r>
                    </a:p>
                    <a:p>
                      <a:pPr marL="11430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mn-lt"/>
                        <a:ea typeface="Frutiger LT Std 55 Roman" charset="0"/>
                        <a:cs typeface="Frutiger LT Std 55 Roman" charset="0"/>
                      </a:endParaRPr>
                    </a:p>
                    <a:p>
                      <a:pPr marL="11430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mn-lt"/>
                        <a:ea typeface="Frutiger LT Std 55 Roman" charset="0"/>
                        <a:cs typeface="Frutiger LT Std 55 Roman" charset="0"/>
                      </a:endParaRPr>
                    </a:p>
                    <a:p>
                      <a:pPr marL="11430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mn-lt"/>
                          <a:ea typeface="Frutiger LT Std 55 Roman" charset="0"/>
                          <a:cs typeface="Frutiger LT Std 55 Roman" charset="0"/>
                        </a:rPr>
                        <a:t>T: </a:t>
                      </a:r>
                      <a:r>
                        <a:rPr kumimoji="0" lang="fr-FR" sz="1000" b="0" i="0" u="none" strike="noStrike" kern="1200" cap="none" spc="0" normalizeH="0" baseline="0" noProof="0" dirty="0">
                          <a:ln>
                            <a:noFill/>
                          </a:ln>
                          <a:solidFill>
                            <a:srgbClr val="FFFFFF"/>
                          </a:solidFill>
                          <a:effectLst/>
                          <a:uLnTx/>
                          <a:uFillTx/>
                          <a:latin typeface="+mn-lt"/>
                          <a:ea typeface="Frutiger LT Std 55 Roman" charset="0"/>
                          <a:cs typeface="Frutiger LT Std 55 Roman" charset="0"/>
                        </a:rPr>
                        <a:t>+234 810 300 2289</a:t>
                      </a:r>
                    </a:p>
                    <a:p>
                      <a:pPr marL="11430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FFFFFF"/>
                          </a:solidFill>
                          <a:effectLst/>
                          <a:uLnTx/>
                          <a:uFillTx/>
                          <a:latin typeface="+mn-lt"/>
                          <a:ea typeface="Frutiger LT Std 55 Roman" charset="0"/>
                          <a:cs typeface="Frutiger LT Std 55 Roman" charset="0"/>
                        </a:rPr>
                        <a:t>Email: </a:t>
                      </a:r>
                      <a:r>
                        <a:rPr kumimoji="0" lang="fr-FR" sz="1000" b="0" i="0" u="none" strike="noStrike" kern="1200" cap="none" spc="0" normalizeH="0" baseline="0" noProof="0" dirty="0" err="1">
                          <a:ln>
                            <a:noFill/>
                          </a:ln>
                          <a:solidFill>
                            <a:srgbClr val="FFFFFF"/>
                          </a:solidFill>
                          <a:effectLst/>
                          <a:uLnTx/>
                          <a:uFillTx/>
                          <a:latin typeface="+mn-lt"/>
                          <a:ea typeface="Frutiger LT Std 55 Roman" charset="0"/>
                          <a:cs typeface="Frutiger LT Std 55 Roman" charset="0"/>
                        </a:rPr>
                        <a:t>Ngo-Martins.Okonmah</a:t>
                      </a:r>
                      <a:r>
                        <a:rPr kumimoji="0" lang="fr-FR" sz="1000" b="0" i="0" u="none" strike="noStrike" kern="1200" cap="none" spc="0" normalizeH="0" baseline="0" noProof="0" dirty="0">
                          <a:ln>
                            <a:noFill/>
                          </a:ln>
                          <a:solidFill>
                            <a:srgbClr val="FFFFFF"/>
                          </a:solidFill>
                          <a:effectLst/>
                          <a:uLnTx/>
                          <a:uFillTx/>
                          <a:latin typeface="+mn-lt"/>
                          <a:ea typeface="Frutiger LT Std 55 Roman" charset="0"/>
                          <a:cs typeface="Frutiger LT Std 55 Roman" charset="0"/>
                        </a:rPr>
                        <a:t> @aluko-oyebode.com</a:t>
                      </a:r>
                      <a:endParaRPr kumimoji="0" lang="en-US" sz="1000" b="0" i="0" u="none" strike="noStrike" kern="1200" cap="none" spc="0" normalizeH="0" baseline="0" noProof="0" dirty="0">
                        <a:ln>
                          <a:noFill/>
                        </a:ln>
                        <a:solidFill>
                          <a:srgbClr val="FFFFFF"/>
                        </a:solidFill>
                        <a:effectLst/>
                        <a:uLnTx/>
                        <a:uFillTx/>
                        <a:latin typeface="+mn-lt"/>
                        <a:ea typeface="Frutiger LT Std 55 Roman" charset="0"/>
                        <a:cs typeface="Frutiger LT Std 55 Roman"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000" b="0" i="0" u="none" strike="noStrike" kern="1200" cap="none" spc="0" normalizeH="0" baseline="0" noProof="0" dirty="0">
                        <a:ln>
                          <a:noFill/>
                        </a:ln>
                        <a:solidFill>
                          <a:srgbClr val="FFFFFF"/>
                        </a:solidFill>
                        <a:effectLst/>
                        <a:uLnTx/>
                        <a:uFillTx/>
                        <a:latin typeface="+mn-lt"/>
                        <a:ea typeface="Frutiger LT Std 55 Roman" charset="0"/>
                        <a:cs typeface="Frutiger LT Std 55 Roman" charset="0"/>
                      </a:endParaRPr>
                    </a:p>
                  </a:txBody>
                  <a:tcPr marL="137160" marR="182880" marT="18288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tx2"/>
                    </a:solidFill>
                  </a:tcPr>
                </a:tc>
                <a:tc rowSpan="2">
                  <a:txBody>
                    <a:bodyPr/>
                    <a:lstStyle/>
                    <a:p>
                      <a:pPr algn="just">
                        <a:lnSpc>
                          <a:spcPts val="1700"/>
                        </a:lnSpc>
                      </a:pPr>
                      <a:endParaRPr lang="en-US" sz="1400" dirty="0">
                        <a:latin typeface="+mn-lt"/>
                      </a:endParaRPr>
                    </a:p>
                  </a:txBody>
                  <a:tcPr marL="0" marR="0" marT="228600">
                    <a:lnL w="12700" cmpd="sng">
                      <a:noFill/>
                    </a:lnL>
                    <a:lnR w="12700" cmpd="sng">
                      <a:noFill/>
                    </a:lnR>
                    <a:lnB w="38100" cmpd="sng">
                      <a:noFill/>
                    </a:lnB>
                    <a:solidFill>
                      <a:schemeClr val="bg1"/>
                    </a:solidFill>
                  </a:tcPr>
                </a:tc>
                <a:extLst>
                  <a:ext uri="{0D108BD9-81ED-4DB2-BD59-A6C34878D82A}">
                    <a16:rowId xmlns:a16="http://schemas.microsoft.com/office/drawing/2014/main" val="10000"/>
                  </a:ext>
                </a:extLst>
              </a:tr>
              <a:tr h="3569951">
                <a:tc gridSpan="2">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199CD7"/>
                          </a:solidFill>
                          <a:effectLst/>
                          <a:uLnTx/>
                          <a:uFillTx/>
                          <a:latin typeface="+mn-lt"/>
                          <a:ea typeface="Frutiger LT Std 65" charset="0"/>
                          <a:cs typeface="Frutiger LT Std 65" charset="0"/>
                        </a:rPr>
                        <a:t>Tunde</a:t>
                      </a:r>
                      <a:r>
                        <a:rPr kumimoji="0" lang="en-US" sz="1000" b="0" i="0" u="none" strike="noStrike" kern="1200" cap="none" spc="0" normalizeH="0" baseline="0" noProof="0" dirty="0">
                          <a:ln>
                            <a:noFill/>
                          </a:ln>
                          <a:solidFill>
                            <a:srgbClr val="199CD7"/>
                          </a:solidFill>
                          <a:effectLst/>
                          <a:uLnTx/>
                          <a:uFillTx/>
                          <a:latin typeface="+mn-lt"/>
                          <a:ea typeface="Frutiger LT Std 55 Roman" charset="0"/>
                          <a:cs typeface="Frutiger LT Std 55 Roman" charset="0"/>
                        </a:rPr>
                        <a:t> </a:t>
                      </a:r>
                      <a:r>
                        <a:rPr kumimoji="0" lang="en-US" sz="1000" b="0" i="0" u="none" strike="noStrike" kern="1200" cap="none" spc="0" normalizeH="0" baseline="0" noProof="0" dirty="0">
                          <a:ln>
                            <a:noFill/>
                          </a:ln>
                          <a:solidFill>
                            <a:srgbClr val="000000"/>
                          </a:solidFill>
                          <a:effectLst/>
                          <a:uLnTx/>
                          <a:uFillTx/>
                          <a:latin typeface="+mn-lt"/>
                          <a:ea typeface="Frutiger LT Std 55 Roman" charset="0"/>
                          <a:cs typeface="Frutiger LT Std 55 Roman" charset="0"/>
                        </a:rPr>
                        <a:t>has been described in Chambers Global 2018 as someone who is highly respected in the market for “his experience and standing in the profession.” He focuses his expertise on matters of commercial disputes resolution, especially in mandates pertaining to the oil and gas sectors. He has engaged in complex litigation and arbitration for an array of international natural resources and energy corporations.</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000000"/>
                        </a:solidFill>
                        <a:effectLst/>
                        <a:uLnTx/>
                        <a:uFillTx/>
                        <a:latin typeface="+mn-lt"/>
                        <a:ea typeface="Frutiger LT Std 55 Roman" charset="0"/>
                        <a:cs typeface="Frutiger LT Std 55 Roman"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mn-lt"/>
                          <a:ea typeface="Frutiger LT Std 55 Roman" charset="0"/>
                          <a:cs typeface="Frutiger LT Std 55 Roman" charset="0"/>
                        </a:rPr>
                        <a:t>Chambers Global stated that Mr. </a:t>
                      </a:r>
                      <a:r>
                        <a:rPr kumimoji="0" lang="en-US" sz="1000" b="0" i="0" u="none" strike="noStrike" kern="1200" cap="none" spc="0" normalizeH="0" baseline="0" noProof="0" dirty="0" err="1">
                          <a:ln>
                            <a:noFill/>
                          </a:ln>
                          <a:solidFill>
                            <a:srgbClr val="000000"/>
                          </a:solidFill>
                          <a:effectLst/>
                          <a:uLnTx/>
                          <a:uFillTx/>
                          <a:latin typeface="+mn-lt"/>
                          <a:ea typeface="Frutiger LT Std 55 Roman" charset="0"/>
                          <a:cs typeface="Frutiger LT Std 55 Roman" charset="0"/>
                        </a:rPr>
                        <a:t>Fagbohunlu</a:t>
                      </a:r>
                      <a:r>
                        <a:rPr kumimoji="0" lang="en-US" sz="1000" b="0" i="0" u="none" strike="noStrike" kern="1200" cap="none" spc="0" normalizeH="0" baseline="0" noProof="0" dirty="0">
                          <a:ln>
                            <a:noFill/>
                          </a:ln>
                          <a:solidFill>
                            <a:srgbClr val="000000"/>
                          </a:solidFill>
                          <a:effectLst/>
                          <a:uLnTx/>
                          <a:uFillTx/>
                          <a:latin typeface="+mn-lt"/>
                          <a:ea typeface="Frutiger LT Std 55 Roman" charset="0"/>
                          <a:cs typeface="Frutiger LT Std 55 Roman" charset="0"/>
                        </a:rPr>
                        <a:t> is nicknamed </a:t>
                      </a:r>
                      <a:r>
                        <a:rPr kumimoji="0" lang="en-US" sz="1000" b="0" i="1" u="none" strike="noStrike" kern="1200" cap="none" spc="0" normalizeH="0" baseline="0" noProof="0" dirty="0">
                          <a:ln>
                            <a:noFill/>
                          </a:ln>
                          <a:solidFill>
                            <a:srgbClr val="000000"/>
                          </a:solidFill>
                          <a:effectLst/>
                          <a:uLnTx/>
                          <a:uFillTx/>
                          <a:latin typeface="+mn-lt"/>
                          <a:ea typeface="Frutiger LT Std 55 Roman" charset="0"/>
                          <a:cs typeface="Frutiger LT Std 55 Roman" charset="0"/>
                        </a:rPr>
                        <a:t>"the Professor” </a:t>
                      </a:r>
                      <a:r>
                        <a:rPr kumimoji="0" lang="en-US" sz="1000" b="0" i="0" u="none" strike="noStrike" kern="1200" cap="none" spc="0" normalizeH="0" baseline="0" noProof="0" dirty="0">
                          <a:ln>
                            <a:noFill/>
                          </a:ln>
                          <a:solidFill>
                            <a:srgbClr val="000000"/>
                          </a:solidFill>
                          <a:effectLst/>
                          <a:uLnTx/>
                          <a:uFillTx/>
                          <a:latin typeface="+mn-lt"/>
                          <a:ea typeface="Frutiger LT Std 55 Roman" charset="0"/>
                          <a:cs typeface="Frutiger LT Std 55 Roman" charset="0"/>
                        </a:rPr>
                        <a:t>by peers because of his cerebral style and highlighted his </a:t>
                      </a:r>
                      <a:r>
                        <a:rPr kumimoji="0" lang="en-US" sz="1000" b="0" i="1" u="none" strike="noStrike" kern="1200" cap="none" spc="0" normalizeH="0" baseline="0" noProof="0" dirty="0">
                          <a:ln>
                            <a:noFill/>
                          </a:ln>
                          <a:solidFill>
                            <a:srgbClr val="000000"/>
                          </a:solidFill>
                          <a:effectLst/>
                          <a:uLnTx/>
                          <a:uFillTx/>
                          <a:latin typeface="+mn-lt"/>
                          <a:ea typeface="Frutiger LT Std 55 Roman" charset="0"/>
                          <a:cs typeface="Frutiger LT Std 55 Roman" charset="0"/>
                        </a:rPr>
                        <a:t>“rigorous legal analysis and robust conclusions </a:t>
                      </a:r>
                      <a:r>
                        <a:rPr kumimoji="0" lang="mr-IN" sz="1000" b="0" i="1" u="none" strike="noStrike" kern="1200" cap="none" spc="0" normalizeH="0" baseline="0" noProof="0" dirty="0">
                          <a:ln>
                            <a:noFill/>
                          </a:ln>
                          <a:solidFill>
                            <a:srgbClr val="000000"/>
                          </a:solidFill>
                          <a:effectLst/>
                          <a:uLnTx/>
                          <a:uFillTx/>
                          <a:latin typeface="+mn-lt"/>
                          <a:ea typeface="Frutiger LT Std 55 Roman" charset="0"/>
                          <a:cs typeface="Frutiger LT Std 55 Roman" charset="0"/>
                        </a:rPr>
                        <a:t>–</a:t>
                      </a:r>
                      <a:r>
                        <a:rPr kumimoji="0" lang="en-US" sz="1000" b="0" i="1" u="none" strike="noStrike" kern="1200" cap="none" spc="0" normalizeH="0" baseline="0" noProof="0" dirty="0">
                          <a:ln>
                            <a:noFill/>
                          </a:ln>
                          <a:solidFill>
                            <a:srgbClr val="000000"/>
                          </a:solidFill>
                          <a:effectLst/>
                          <a:uLnTx/>
                          <a:uFillTx/>
                          <a:latin typeface="+mn-lt"/>
                          <a:ea typeface="Frutiger LT Std 55 Roman" charset="0"/>
                          <a:cs typeface="Frutiger LT Std 55 Roman" charset="0"/>
                        </a:rPr>
                        <a:t>very impressive in a country where the law is always difficult and the courts often capricious”.</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000000"/>
                        </a:solidFill>
                        <a:effectLst/>
                        <a:uLnTx/>
                        <a:uFillTx/>
                        <a:latin typeface="+mn-lt"/>
                        <a:ea typeface="Frutiger LT Std 55 Roman" charset="0"/>
                        <a:cs typeface="Frutiger LT Std 55 Roman"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mn-lt"/>
                          <a:ea typeface="Frutiger LT Std 55 Roman" charset="0"/>
                          <a:cs typeface="Frutiger LT Std 55 Roman" charset="0"/>
                        </a:rPr>
                        <a:t>Ranked Band 1 in Dispute Resolution: Chambers Global, 2020.</a:t>
                      </a:r>
                    </a:p>
                  </a:txBody>
                  <a:tcPr marL="182880" marR="137160" marT="137160" marB="182880">
                    <a:lnL w="12700" cmpd="sng">
                      <a:noFill/>
                    </a:lnL>
                    <a:lnR w="38100" cmpd="sng">
                      <a:noFill/>
                    </a:lnR>
                    <a:lnT w="38100" cmpd="sng">
                      <a:noFill/>
                    </a:lnT>
                    <a:lnB w="12700" cmpd="sng">
                      <a:noFill/>
                    </a:lnB>
                    <a:lnTlToBr w="12700" cmpd="sng">
                      <a:noFill/>
                      <a:prstDash val="solid"/>
                    </a:lnTlToBr>
                    <a:lnBlToTr w="12700" cmpd="sng">
                      <a:noFill/>
                      <a:prstDash val="solid"/>
                    </a:lnBlToTr>
                    <a:solidFill>
                      <a:schemeClr val="bg2"/>
                    </a:solidFill>
                  </a:tcPr>
                </a:tc>
                <a:tc hMerge="1">
                  <a:txBody>
                    <a:bodyPr/>
                    <a:lstStyle/>
                    <a:p>
                      <a:endParaRPr lang="en-US"/>
                    </a:p>
                  </a:txBody>
                  <a:tcPr/>
                </a:tc>
                <a:tc vMerge="1">
                  <a:txBody>
                    <a:bodyPr/>
                    <a:lstStyle/>
                    <a:p>
                      <a:endParaRPr lang="en-US"/>
                    </a:p>
                  </a:txBody>
                  <a:tcPr/>
                </a:tc>
                <a:tc gridSpan="2">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199CD7"/>
                          </a:solidFill>
                          <a:effectLst/>
                          <a:uLnTx/>
                          <a:uFillTx/>
                          <a:latin typeface="+mn-lt"/>
                          <a:ea typeface="Frutiger LT Std 55 Roman" charset="0"/>
                          <a:cs typeface="Frutiger LT Std 55 Roman" charset="0"/>
                        </a:rPr>
                        <a:t>Ngo-Martins </a:t>
                      </a:r>
                      <a:r>
                        <a:rPr kumimoji="0" lang="en-US" sz="1000" b="0" i="0" u="none" strike="noStrike" kern="1200" cap="none" spc="0" normalizeH="0" baseline="0" noProof="0" dirty="0">
                          <a:ln>
                            <a:noFill/>
                          </a:ln>
                          <a:solidFill>
                            <a:srgbClr val="000000"/>
                          </a:solidFill>
                          <a:effectLst/>
                          <a:uLnTx/>
                          <a:uFillTx/>
                          <a:latin typeface="+mn-lt"/>
                          <a:ea typeface="Frutiger LT Std 55 Roman" charset="0"/>
                          <a:cs typeface="Frutiger LT Std 55 Roman" charset="0"/>
                        </a:rPr>
                        <a:t>leads and coordinates the Firm’s Construction and Infrastructure practice group.</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000000"/>
                        </a:solidFill>
                        <a:effectLst/>
                        <a:uLnTx/>
                        <a:uFillTx/>
                        <a:latin typeface="+mn-lt"/>
                        <a:ea typeface="Frutiger LT Std 55 Roman" charset="0"/>
                        <a:cs typeface="Frutiger LT Std 55 Roman"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mn-lt"/>
                          <a:ea typeface="Frutiger LT Std 55 Roman" charset="0"/>
                          <a:cs typeface="Frutiger LT Std 55 Roman" charset="0"/>
                        </a:rPr>
                        <a:t>He is a construction sector expert with over 11 years of broad legal experience including an in-depth exposure to Arbitration and Construction Law. He has gained expertise in major standard forms of construction and engineering contracts including the JCT, FIDIC, </a:t>
                      </a:r>
                      <a:r>
                        <a:rPr kumimoji="0" lang="en-US" sz="1000" b="0" i="0" u="none" strike="noStrike" kern="1200" cap="none" spc="0" normalizeH="0" baseline="0" noProof="0" dirty="0" err="1">
                          <a:ln>
                            <a:noFill/>
                          </a:ln>
                          <a:solidFill>
                            <a:srgbClr val="000000"/>
                          </a:solidFill>
                          <a:effectLst/>
                          <a:uLnTx/>
                          <a:uFillTx/>
                          <a:latin typeface="+mn-lt"/>
                          <a:ea typeface="Frutiger LT Std 55 Roman" charset="0"/>
                          <a:cs typeface="Frutiger LT Std 55 Roman" charset="0"/>
                        </a:rPr>
                        <a:t>IChemE</a:t>
                      </a:r>
                      <a:r>
                        <a:rPr kumimoji="0" lang="en-US" sz="1000" b="0" i="0" u="none" strike="noStrike" kern="1200" cap="none" spc="0" normalizeH="0" baseline="0" noProof="0" dirty="0">
                          <a:ln>
                            <a:noFill/>
                          </a:ln>
                          <a:solidFill>
                            <a:srgbClr val="000000"/>
                          </a:solidFill>
                          <a:effectLst/>
                          <a:uLnTx/>
                          <a:uFillTx/>
                          <a:latin typeface="+mn-lt"/>
                          <a:ea typeface="Frutiger LT Std 55 Roman" charset="0"/>
                          <a:cs typeface="Frutiger LT Std 55 Roman" charset="0"/>
                        </a:rPr>
                        <a:t>, bespoke forms involving funder led EPC and EPCM in various projects, including refinery and Oil &amp; Gas pipeline construction.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000000"/>
                        </a:solidFill>
                        <a:effectLst/>
                        <a:uLnTx/>
                        <a:uFillTx/>
                        <a:latin typeface="+mn-lt"/>
                        <a:ea typeface="Frutiger LT Std 55 Roman" charset="0"/>
                        <a:cs typeface="Frutiger LT Std 55 Roman"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mn-lt"/>
                          <a:ea typeface="Frutiger LT Std 55 Roman" charset="0"/>
                          <a:cs typeface="Frutiger LT Std 55 Roman" charset="0"/>
                        </a:rPr>
                        <a:t>He assists clients in negotiating construction and engineering contracts; provides legal advisory services in the implementation and delivery of construction projects; handles project claims and advises on the range of dispute resolution techniques peculiar to the construction industry, including contract adjudication, dispute boards and arbitration. </a:t>
                      </a:r>
                    </a:p>
                  </a:txBody>
                  <a:tcPr marL="182880" marR="137160" marT="137160">
                    <a:lnL w="38100" cmpd="sng">
                      <a:noFill/>
                    </a:lnL>
                    <a:lnR w="38100" cmpd="sng">
                      <a:noFill/>
                    </a:lnR>
                    <a:lnT w="38100" cmpd="sng">
                      <a:noFill/>
                    </a:lnT>
                    <a:lnB w="12700" cmpd="sng">
                      <a:noFill/>
                    </a:lnB>
                    <a:solidFill>
                      <a:schemeClr val="bg2"/>
                    </a:solidFill>
                  </a:tcPr>
                </a:tc>
                <a:tc hMerge="1">
                  <a:txBody>
                    <a:bodyPr/>
                    <a:lstStyle/>
                    <a:p>
                      <a:endParaRPr lang="en-US" dirty="0"/>
                    </a:p>
                  </a:txBody>
                  <a:tcPr/>
                </a:tc>
                <a:tc vMerge="1">
                  <a:txBody>
                    <a:bodyPr/>
                    <a:lstStyle/>
                    <a:p>
                      <a:endParaRPr lang="en-US"/>
                    </a:p>
                  </a:txBody>
                  <a:tcPr/>
                </a:tc>
                <a:extLst>
                  <a:ext uri="{0D108BD9-81ED-4DB2-BD59-A6C34878D82A}">
                    <a16:rowId xmlns:a16="http://schemas.microsoft.com/office/drawing/2014/main" val="10001"/>
                  </a:ext>
                </a:extLst>
              </a:tr>
            </a:tbl>
          </a:graphicData>
        </a:graphic>
      </p:graphicFrame>
      <p:pic>
        <p:nvPicPr>
          <p:cNvPr id="26" name="Picture 25">
            <a:extLst>
              <a:ext uri="{FF2B5EF4-FFF2-40B4-BE49-F238E27FC236}">
                <a16:creationId xmlns:a16="http://schemas.microsoft.com/office/drawing/2014/main" id="{34D12087-2F37-4593-A7E0-21CDBF80E156}"/>
              </a:ext>
            </a:extLst>
          </p:cNvPr>
          <p:cNvPicPr>
            <a:picLocks noChangeAspect="1"/>
          </p:cNvPicPr>
          <p:nvPr/>
        </p:nvPicPr>
        <p:blipFill rotWithShape="1">
          <a:blip r:embed="rId3">
            <a:extLst>
              <a:ext uri="{28A0092B-C50C-407E-A947-70E740481C1C}">
                <a14:useLocalDpi xmlns:a14="http://schemas.microsoft.com/office/drawing/2010/main" val="0"/>
              </a:ext>
            </a:extLst>
          </a:blip>
          <a:srcRect l="23181" t="5892" r="23729" b="59161"/>
          <a:stretch/>
        </p:blipFill>
        <p:spPr>
          <a:xfrm>
            <a:off x="4269758" y="1318955"/>
            <a:ext cx="1464413" cy="1445205"/>
          </a:xfrm>
          <a:prstGeom prst="rect">
            <a:avLst/>
          </a:prstGeom>
        </p:spPr>
      </p:pic>
      <p:pic>
        <p:nvPicPr>
          <p:cNvPr id="28" name="Picture 27">
            <a:extLst>
              <a:ext uri="{FF2B5EF4-FFF2-40B4-BE49-F238E27FC236}">
                <a16:creationId xmlns:a16="http://schemas.microsoft.com/office/drawing/2014/main" id="{8FD39C22-E220-4D73-87CC-B4877344A89D}"/>
              </a:ext>
            </a:extLst>
          </p:cNvPr>
          <p:cNvPicPr>
            <a:picLocks noChangeAspect="1"/>
          </p:cNvPicPr>
          <p:nvPr/>
        </p:nvPicPr>
        <p:blipFill rotWithShape="1">
          <a:blip r:embed="rId4"/>
          <a:srcRect l="16170" t="8849" r="21756" b="45655"/>
          <a:stretch/>
        </p:blipFill>
        <p:spPr>
          <a:xfrm>
            <a:off x="383569" y="1307973"/>
            <a:ext cx="1482353" cy="1456187"/>
          </a:xfrm>
          <a:prstGeom prst="rect">
            <a:avLst/>
          </a:prstGeom>
        </p:spPr>
      </p:pic>
    </p:spTree>
    <p:extLst>
      <p:ext uri="{BB962C8B-B14F-4D97-AF65-F5344CB8AC3E}">
        <p14:creationId xmlns:p14="http://schemas.microsoft.com/office/powerpoint/2010/main" val="1411706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3408036"/>
      </p:ext>
    </p:extLst>
  </p:cSld>
  <p:clrMapOvr>
    <a:masterClrMapping/>
  </p:clrMapOvr>
</p:sld>
</file>

<file path=ppt/theme/theme1.xml><?xml version="1.0" encoding="utf-8"?>
<a:theme xmlns:a="http://schemas.openxmlformats.org/drawingml/2006/main" name="New Cover Slides w Placeholders">
  <a:themeElements>
    <a:clrScheme name="Aluko 1">
      <a:dk1>
        <a:srgbClr val="000000"/>
      </a:dk1>
      <a:lt1>
        <a:srgbClr val="FFFFFF"/>
      </a:lt1>
      <a:dk2>
        <a:srgbClr val="009CDC"/>
      </a:dk2>
      <a:lt2>
        <a:srgbClr val="E9E9E9"/>
      </a:lt2>
      <a:accent1>
        <a:srgbClr val="7E7773"/>
      </a:accent1>
      <a:accent2>
        <a:srgbClr val="EAEAEA"/>
      </a:accent2>
      <a:accent3>
        <a:srgbClr val="FFFFFF"/>
      </a:accent3>
      <a:accent4>
        <a:srgbClr val="D3D549"/>
      </a:accent4>
      <a:accent5>
        <a:srgbClr val="2F2F2F"/>
      </a:accent5>
      <a:accent6>
        <a:srgbClr val="CE543A"/>
      </a:accent6>
      <a:hlink>
        <a:srgbClr val="E9E9E9"/>
      </a:hlink>
      <a:folHlink>
        <a:srgbClr val="A1958A"/>
      </a:folHlink>
    </a:clrScheme>
    <a:fontScheme name="Aluko&amp;Oyebode fonts">
      <a:majorFont>
        <a:latin typeface="Dinamit Light"/>
        <a:ea typeface=""/>
        <a:cs typeface=""/>
      </a:majorFont>
      <a:minorFont>
        <a:latin typeface="Frutiger LT Std 55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F57D4CA-E55E-4EBF-9EC0-C592708611CC}" vid="{8667846F-F4BC-4374-BF5F-4AB49EEF1BC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Presentation1</Template>
  <TotalTime>6180</TotalTime>
  <Words>377</Words>
  <Application>Microsoft Office PowerPoint</Application>
  <PresentationFormat>Widescreen</PresentationFormat>
  <Paragraphs>37</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Dinamit Light</vt:lpstr>
      <vt:lpstr>Frutiger LT Std 55 Roman</vt:lpstr>
      <vt:lpstr>Frutiger LT Std 65</vt:lpstr>
      <vt:lpstr>New Cover Slides w Placeholders</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Bayo Balogun</dc:creator>
  <cp:lastModifiedBy>Omodolapo Oladoyin - Legal Manager</cp:lastModifiedBy>
  <cp:revision>112</cp:revision>
  <cp:lastPrinted>2019-04-15T13:23:53Z</cp:lastPrinted>
  <dcterms:created xsi:type="dcterms:W3CDTF">2018-11-07T10:21:24Z</dcterms:created>
  <dcterms:modified xsi:type="dcterms:W3CDTF">2020-07-31T18:01:38Z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317952</vt:lpwstr>
  </property>
  <property fmtid="{D5CDD505-2E9C-101B-9397-08002B2CF9AE}" name="NXPowerLiteSettings" pid="3">
    <vt:lpwstr>C7000400038000</vt:lpwstr>
  </property>
  <property fmtid="{D5CDD505-2E9C-101B-9397-08002B2CF9AE}" name="NXPowerLiteVersion" pid="4">
    <vt:lpwstr>S9.0.1</vt:lpwstr>
  </property>
</Properties>
</file>